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43"/>
  </p:notesMasterIdLst>
  <p:sldIdLst>
    <p:sldId id="258" r:id="rId2"/>
    <p:sldId id="343" r:id="rId3"/>
    <p:sldId id="263" r:id="rId4"/>
    <p:sldId id="373" r:id="rId5"/>
    <p:sldId id="309" r:id="rId6"/>
    <p:sldId id="310" r:id="rId7"/>
    <p:sldId id="311" r:id="rId8"/>
    <p:sldId id="312" r:id="rId9"/>
    <p:sldId id="313" r:id="rId10"/>
    <p:sldId id="345" r:id="rId11"/>
    <p:sldId id="347" r:id="rId12"/>
    <p:sldId id="348" r:id="rId13"/>
    <p:sldId id="349" r:id="rId14"/>
    <p:sldId id="350" r:id="rId15"/>
    <p:sldId id="351" r:id="rId16"/>
    <p:sldId id="374" r:id="rId17"/>
    <p:sldId id="352" r:id="rId18"/>
    <p:sldId id="346" r:id="rId19"/>
    <p:sldId id="353" r:id="rId20"/>
    <p:sldId id="354" r:id="rId21"/>
    <p:sldId id="355" r:id="rId22"/>
    <p:sldId id="356" r:id="rId23"/>
    <p:sldId id="357" r:id="rId24"/>
    <p:sldId id="358" r:id="rId25"/>
    <p:sldId id="376" r:id="rId26"/>
    <p:sldId id="377" r:id="rId27"/>
    <p:sldId id="375" r:id="rId28"/>
    <p:sldId id="359" r:id="rId29"/>
    <p:sldId id="360" r:id="rId30"/>
    <p:sldId id="361" r:id="rId31"/>
    <p:sldId id="362" r:id="rId32"/>
    <p:sldId id="363" r:id="rId33"/>
    <p:sldId id="364" r:id="rId34"/>
    <p:sldId id="365" r:id="rId35"/>
    <p:sldId id="366" r:id="rId36"/>
    <p:sldId id="367" r:id="rId37"/>
    <p:sldId id="368" r:id="rId38"/>
    <p:sldId id="370" r:id="rId39"/>
    <p:sldId id="369" r:id="rId40"/>
    <p:sldId id="371" r:id="rId41"/>
    <p:sldId id="37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82"/>
  </p:normalViewPr>
  <p:slideViewPr>
    <p:cSldViewPr snapToGrid="0" snapToObjects="1" showGuides="1">
      <p:cViewPr varScale="1">
        <p:scale>
          <a:sx n="115" d="100"/>
          <a:sy n="115" d="100"/>
        </p:scale>
        <p:origin x="232" y="28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11: Logistic Regression Extensions </a:t>
            </a:r>
            <a:br>
              <a:rPr lang="en-US" dirty="0"/>
            </a:br>
            <a:r>
              <a:rPr lang="en-US" dirty="0"/>
              <a:t>and Evaluating Classification</a:t>
            </a:r>
            <a:br>
              <a:rPr lang="en-US" dirty="0"/>
            </a:br>
            <a:endParaRPr lang="en-US" dirty="0"/>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p:spTree>
    <p:extLst>
      <p:ext uri="{BB962C8B-B14F-4D97-AF65-F5344CB8AC3E}">
        <p14:creationId xmlns:p14="http://schemas.microsoft.com/office/powerpoint/2010/main" val="226353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p:txBody>
          <a:bodyPr/>
          <a:lstStyle/>
          <a:p>
            <a:r>
              <a:rPr lang="en-US" dirty="0"/>
              <a:t>Based on the Likelihood framework, a loss function can be determined based on the likelihood function. </a:t>
            </a:r>
          </a:p>
          <a:p>
            <a:endParaRPr lang="en-US" sz="2400" dirty="0"/>
          </a:p>
          <a:p>
            <a:r>
              <a:rPr lang="en-US" dirty="0"/>
              <a:t>We saw in linear regression that maximizing the log-likelihood is equivalent to minimizing the sum of squares error: </a:t>
            </a:r>
            <a:endParaRPr lang="en-US" sz="2400" dirty="0">
              <a:effectLst/>
            </a:endParaRPr>
          </a:p>
        </p:txBody>
      </p:sp>
      <p:pic>
        <p:nvPicPr>
          <p:cNvPr id="6" name="Picture 5">
            <a:extLst>
              <a:ext uri="{FF2B5EF4-FFF2-40B4-BE49-F238E27FC236}">
                <a16:creationId xmlns:a16="http://schemas.microsoft.com/office/drawing/2014/main" id="{0CDB3965-8008-A04F-811D-5BCE56E89E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3415" y="3633094"/>
            <a:ext cx="10793505" cy="1261310"/>
          </a:xfrm>
          <a:prstGeom prst="rect">
            <a:avLst/>
          </a:prstGeom>
        </p:spPr>
      </p:pic>
    </p:spTree>
    <p:extLst>
      <p:ext uri="{BB962C8B-B14F-4D97-AF65-F5344CB8AC3E}">
        <p14:creationId xmlns:p14="http://schemas.microsoft.com/office/powerpoint/2010/main" val="45373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a:xfrm>
            <a:off x="833415" y="1177758"/>
            <a:ext cx="10327008" cy="4717433"/>
          </a:xfrm>
        </p:spPr>
        <p:txBody>
          <a:bodyPr/>
          <a:lstStyle/>
          <a:p>
            <a:r>
              <a:rPr lang="en-US" dirty="0"/>
              <a:t>And a regularization approach was to add a penalty factor to this equation. Which for Ridge Regression becomes:</a:t>
            </a:r>
          </a:p>
          <a:p>
            <a:endParaRPr lang="en-US" dirty="0"/>
          </a:p>
          <a:p>
            <a:endParaRPr lang="en-US" dirty="0"/>
          </a:p>
          <a:p>
            <a:endParaRPr lang="en-US" dirty="0"/>
          </a:p>
          <a:p>
            <a:endParaRPr lang="en-US" dirty="0"/>
          </a:p>
          <a:p>
            <a:r>
              <a:rPr lang="en-US" dirty="0"/>
              <a:t>Note: this penalty </a:t>
            </a:r>
            <a:r>
              <a:rPr lang="en-US" i="1" dirty="0"/>
              <a:t>shrinks </a:t>
            </a:r>
            <a:r>
              <a:rPr lang="en-US" dirty="0"/>
              <a:t>the estimates towards zero, and had the analogue of using a Normal prior centered at zero in the Bayesian paradigm. </a:t>
            </a:r>
          </a:p>
          <a:p>
            <a:endParaRPr lang="en-US" dirty="0">
              <a:effectLst/>
            </a:endParaRPr>
          </a:p>
        </p:txBody>
      </p:sp>
      <p:pic>
        <p:nvPicPr>
          <p:cNvPr id="4" name="Picture 3">
            <a:extLst>
              <a:ext uri="{FF2B5EF4-FFF2-40B4-BE49-F238E27FC236}">
                <a16:creationId xmlns:a16="http://schemas.microsoft.com/office/drawing/2014/main" id="{88FF9A7D-BF37-6442-9D13-1C9A3DEBEC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58739" y="2316181"/>
            <a:ext cx="6654202" cy="1330840"/>
          </a:xfrm>
          <a:prstGeom prst="rect">
            <a:avLst/>
          </a:prstGeom>
        </p:spPr>
      </p:pic>
    </p:spTree>
    <p:extLst>
      <p:ext uri="{BB962C8B-B14F-4D97-AF65-F5344CB8AC3E}">
        <p14:creationId xmlns:p14="http://schemas.microsoft.com/office/powerpoint/2010/main" val="29878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717433"/>
              </a:xfrm>
            </p:spPr>
            <p:txBody>
              <a:bodyPr/>
              <a:lstStyle/>
              <a:p>
                <a:r>
                  <a:rPr lang="en-US" dirty="0"/>
                  <a:t>A similar approach can be used in logistic regression. Here, maximizing the log-likelihood is equivalent to minimizing the following loss function:</a:t>
                </a:r>
              </a:p>
              <a:p>
                <a:endParaRPr lang="en-US" dirty="0">
                  <a:effectLst/>
                </a:endParaRPr>
              </a:p>
              <a:p>
                <a:endParaRPr lang="en-US" dirty="0">
                  <a:effectLst/>
                </a:endParaRPr>
              </a:p>
              <a:p>
                <a:r>
                  <a:rPr lang="en-US" dirty="0"/>
                  <a:t>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r>
                                  <a:rPr lang="en-US" i="1" dirty="0">
                                    <a:latin typeface="Cambria Math" panose="02040503050406030204" pitchFamily="18" charset="0"/>
                                  </a:rPr>
                                  <m:t>𝑖</m:t>
                                </m:r>
                              </m:sub>
                            </m:sSub>
                            <m:r>
                              <a:rPr lang="en-US" i="1" dirty="0">
                                <a:latin typeface="Cambria Math" panose="02040503050406030204" pitchFamily="18" charset="0"/>
                              </a:rPr>
                              <m:t>+…</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𝑝</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sup>
                        </m:sSup>
                      </m:den>
                    </m:f>
                  </m:oMath>
                </a14:m>
                <a:endParaRPr lang="en-US" dirty="0"/>
              </a:p>
              <a:p>
                <a:r>
                  <a:rPr lang="en-US" dirty="0"/>
                  <a:t>Why is this a good loss function to minimize? Where does this come from? </a:t>
                </a:r>
              </a:p>
              <a:p>
                <a:r>
                  <a:rPr lang="en-US" dirty="0"/>
                  <a:t>The log-likelihood for independent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b="0" i="0" smtClean="0">
                        <a:latin typeface="Cambria Math" panose="02040503050406030204" pitchFamily="18" charset="0"/>
                      </a:rPr>
                      <m:t>Bern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i="1" dirty="0"/>
                  <a:t>.</a:t>
                </a:r>
                <a:endParaRPr lang="en-US" dirty="0"/>
              </a:p>
              <a:p>
                <a:endParaRPr lang="en-US" dirty="0"/>
              </a:p>
              <a:p>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1229" t="-1344" r="-1720" b="-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75A5C9-CA4F-1E44-A8E3-D50B674A3838}"/>
                  </a:ext>
                </a:extLst>
              </p:cNvPr>
              <p:cNvSpPr txBox="1"/>
              <p:nvPr/>
            </p:nvSpPr>
            <p:spPr>
              <a:xfrm>
                <a:off x="7492257" y="4224994"/>
                <a:ext cx="1041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6375A5C9-CA4F-1E44-A8E3-D50B674A3838}"/>
                  </a:ext>
                </a:extLst>
              </p:cNvPr>
              <p:cNvSpPr txBox="1">
                <a:spLocks noRot="1" noChangeAspect="1" noMove="1" noResize="1" noEditPoints="1" noAdjustHandles="1" noChangeArrowheads="1" noChangeShapeType="1" noTextEdit="1"/>
              </p:cNvSpPr>
              <p:nvPr/>
            </p:nvSpPr>
            <p:spPr>
              <a:xfrm>
                <a:off x="7492257" y="4224994"/>
                <a:ext cx="104196" cy="276999"/>
              </a:xfrm>
              <a:prstGeom prst="rect">
                <a:avLst/>
              </a:prstGeom>
              <a:blipFill>
                <a:blip r:embed="rId3"/>
                <a:stretch>
                  <a:fillRect l="-77778" t="-9091" r="-77778"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0DF0156-484C-ED43-ADF6-A4A820C67A69}"/>
                  </a:ext>
                </a:extLst>
              </p:cNvPr>
              <p:cNvSpPr/>
              <p:nvPr/>
            </p:nvSpPr>
            <p:spPr>
              <a:xfrm>
                <a:off x="2815183" y="2435916"/>
                <a:ext cx="6641946"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𝑝</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e>
                      </m:d>
                      <m:r>
                        <a:rPr lang="en-US" sz="2400" i="1">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80DF0156-484C-ED43-ADF6-A4A820C67A69}"/>
                  </a:ext>
                </a:extLst>
              </p:cNvPr>
              <p:cNvSpPr>
                <a:spLocks noRot="1" noChangeAspect="1" noMove="1" noResize="1" noEditPoints="1" noAdjustHandles="1" noChangeArrowheads="1" noChangeShapeType="1" noTextEdit="1"/>
              </p:cNvSpPr>
              <p:nvPr/>
            </p:nvSpPr>
            <p:spPr>
              <a:xfrm>
                <a:off x="2815183" y="2435916"/>
                <a:ext cx="6641946" cy="1100558"/>
              </a:xfrm>
              <a:prstGeom prst="rect">
                <a:avLst/>
              </a:prstGeom>
              <a:blipFill>
                <a:blip r:embed="rId4"/>
                <a:stretch>
                  <a:fillRect t="-109302" b="-165116"/>
                </a:stretch>
              </a:blipFill>
            </p:spPr>
            <p:txBody>
              <a:bodyPr/>
              <a:lstStyle/>
              <a:p>
                <a:r>
                  <a:rPr lang="en-US">
                    <a:noFill/>
                  </a:rPr>
                  <a:t> </a:t>
                </a:r>
              </a:p>
            </p:txBody>
          </p:sp>
        </mc:Fallback>
      </mc:AlternateContent>
    </p:spTree>
    <p:extLst>
      <p:ext uri="{BB962C8B-B14F-4D97-AF65-F5344CB8AC3E}">
        <p14:creationId xmlns:p14="http://schemas.microsoft.com/office/powerpoint/2010/main" val="279386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246962" cy="4717433"/>
              </a:xfrm>
            </p:spPr>
            <p:txBody>
              <a:bodyPr/>
              <a:lstStyle/>
              <a:p>
                <a:r>
                  <a:rPr lang="en-US" sz="2600" dirty="0"/>
                  <a:t>A penalty factor can then be added to this loss function and results in a new loss function that penalizes large values of the parameters: </a:t>
                </a:r>
              </a:p>
              <a:p>
                <a:endParaRPr lang="en-US" sz="2600" dirty="0">
                  <a:effectLst/>
                </a:endParaRPr>
              </a:p>
              <a:p>
                <a:endParaRPr lang="en-US" sz="2600" dirty="0"/>
              </a:p>
              <a:p>
                <a:endParaRPr lang="en-US" sz="2600" dirty="0">
                  <a:effectLst/>
                </a:endParaRPr>
              </a:p>
              <a:p>
                <a:r>
                  <a:rPr lang="en-US" sz="2600" dirty="0"/>
                  <a:t>The result is just like in linear regression: shrink the parameter estimates towards zero. </a:t>
                </a:r>
              </a:p>
              <a:p>
                <a:r>
                  <a:rPr lang="en-US" sz="2600" dirty="0"/>
                  <a:t>In practice, the intercept is usually not part of the penalty factor.</a:t>
                </a:r>
              </a:p>
              <a:p>
                <a:r>
                  <a:rPr lang="en-US" sz="2600" dirty="0"/>
                  <a:t>Note: the </a:t>
                </a:r>
                <a:r>
                  <a:rPr lang="en-US" sz="2600" dirty="0" err="1"/>
                  <a:t>sklearn</a:t>
                </a:r>
                <a:r>
                  <a:rPr lang="en-US" sz="2600" dirty="0"/>
                  <a:t> package uses a different tuning parameter: instead of </a:t>
                </a:r>
                <a14:m>
                  <m:oMath xmlns:m="http://schemas.openxmlformats.org/officeDocument/2006/math">
                    <m:r>
                      <a:rPr lang="en-US" sz="2600" i="1">
                        <a:latin typeface="Cambria Math" panose="02040503050406030204" pitchFamily="18" charset="0"/>
                      </a:rPr>
                      <m:t>𝜆</m:t>
                    </m:r>
                  </m:oMath>
                </a14:m>
                <a:r>
                  <a:rPr lang="el-GR" sz="2600" dirty="0"/>
                  <a:t> </a:t>
                </a:r>
                <a:r>
                  <a:rPr lang="en-US" sz="2600" dirty="0"/>
                  <a:t>they use a constant that is essentially </a:t>
                </a:r>
                <a14:m>
                  <m:oMath xmlns:m="http://schemas.openxmlformats.org/officeDocument/2006/math">
                    <m:r>
                      <a:rPr lang="en-US" sz="2600" b="0" i="1" smtClean="0">
                        <a:latin typeface="Cambria Math" panose="02040503050406030204" pitchFamily="18" charset="0"/>
                      </a:rPr>
                      <m:t>𝐶</m:t>
                    </m:r>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i="1">
                            <a:latin typeface="Cambria Math" panose="02040503050406030204" pitchFamily="18" charset="0"/>
                          </a:rPr>
                          <m:t>𝜆</m:t>
                        </m:r>
                      </m:den>
                    </m:f>
                  </m:oMath>
                </a14:m>
                <a:r>
                  <a:rPr lang="el-GR" sz="2600" dirty="0"/>
                  <a:t>. </a:t>
                </a:r>
              </a:p>
              <a:p>
                <a:endParaRPr lang="en-US" sz="2600" dirty="0"/>
              </a:p>
              <a:p>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246962" cy="4717433"/>
              </a:xfrm>
              <a:blipFill>
                <a:blip r:embed="rId2"/>
                <a:stretch>
                  <a:fillRect l="-991" t="-1075"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51CE037-34A6-6642-939C-064D3D37F7CE}"/>
                  </a:ext>
                </a:extLst>
              </p:cNvPr>
              <p:cNvSpPr/>
              <p:nvPr/>
            </p:nvSpPr>
            <p:spPr>
              <a:xfrm>
                <a:off x="2775159" y="2181602"/>
                <a:ext cx="7917039" cy="1266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𝑝</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r>
                            <a:rPr lang="en-US" sz="2400" b="0" i="1" dirty="0" smtClean="0">
                              <a:latin typeface="Cambria Math" panose="02040503050406030204" pitchFamily="18" charset="0"/>
                            </a:rPr>
                            <m:t>+</m:t>
                          </m:r>
                          <m:r>
                            <a:rPr lang="en-US" sz="2400" b="0" i="1" dirty="0" smtClean="0">
                              <a:latin typeface="Cambria Math" panose="02040503050406030204" pitchFamily="18" charset="0"/>
                            </a:rPr>
                            <m:t>𝜆</m:t>
                          </m:r>
                          <m:nary>
                            <m:naryPr>
                              <m:chr m:val="∑"/>
                              <m:ctrlPr>
                                <a:rPr lang="en-US"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𝑗</m:t>
                              </m:r>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𝑝</m:t>
                              </m:r>
                            </m:sup>
                            <m:e>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𝛽</m:t>
                                  </m:r>
                                </m:e>
                                <m:sub>
                                  <m:r>
                                    <a:rPr lang="en-US" sz="2400" b="0" i="1" dirty="0" smtClean="0">
                                      <a:latin typeface="Cambria Math" panose="02040503050406030204" pitchFamily="18" charset="0"/>
                                    </a:rPr>
                                    <m:t>𝑗</m:t>
                                  </m:r>
                                </m:sub>
                                <m:sup>
                                  <m:r>
                                    <a:rPr lang="en-US" sz="2400" b="0" i="1" dirty="0" smtClean="0">
                                      <a:latin typeface="Cambria Math" panose="02040503050406030204" pitchFamily="18" charset="0"/>
                                    </a:rPr>
                                    <m:t>2</m:t>
                                  </m:r>
                                </m:sup>
                              </m:sSubSup>
                            </m:e>
                          </m:nary>
                        </m:e>
                      </m:d>
                      <m:r>
                        <a:rPr lang="en-US" sz="2400" i="1">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951CE037-34A6-6642-939C-064D3D37F7CE}"/>
                  </a:ext>
                </a:extLst>
              </p:cNvPr>
              <p:cNvSpPr>
                <a:spLocks noRot="1" noChangeAspect="1" noMove="1" noResize="1" noEditPoints="1" noAdjustHandles="1" noChangeArrowheads="1" noChangeShapeType="1" noTextEdit="1"/>
              </p:cNvSpPr>
              <p:nvPr/>
            </p:nvSpPr>
            <p:spPr>
              <a:xfrm>
                <a:off x="2775159" y="2181602"/>
                <a:ext cx="7917039" cy="1266180"/>
              </a:xfrm>
              <a:prstGeom prst="rect">
                <a:avLst/>
              </a:prstGeom>
              <a:blipFill>
                <a:blip r:embed="rId3"/>
                <a:stretch>
                  <a:fillRect t="-87000" r="-321" b="-135000"/>
                </a:stretch>
              </a:blipFill>
            </p:spPr>
            <p:txBody>
              <a:bodyPr/>
              <a:lstStyle/>
              <a:p>
                <a:r>
                  <a:rPr lang="en-US">
                    <a:noFill/>
                  </a:rPr>
                  <a:t> </a:t>
                </a:r>
              </a:p>
            </p:txBody>
          </p:sp>
        </mc:Fallback>
      </mc:AlternateContent>
    </p:spTree>
    <p:extLst>
      <p:ext uri="{BB962C8B-B14F-4D97-AF65-F5344CB8AC3E}">
        <p14:creationId xmlns:p14="http://schemas.microsoft.com/office/powerpoint/2010/main" val="2231793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Let’s see how this plays out in an example in logistic regression. </a:t>
            </a:r>
            <a:endParaRPr lang="en-US" dirty="0">
              <a:effectLst/>
            </a:endParaRPr>
          </a:p>
        </p:txBody>
      </p:sp>
      <p:pic>
        <p:nvPicPr>
          <p:cNvPr id="5" name="Picture 4">
            <a:extLst>
              <a:ext uri="{FF2B5EF4-FFF2-40B4-BE49-F238E27FC236}">
                <a16:creationId xmlns:a16="http://schemas.microsoft.com/office/drawing/2014/main" id="{AC75C719-4E29-3E47-8087-B0AE46AC01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40025" y="1807655"/>
            <a:ext cx="5768530" cy="4281487"/>
          </a:xfrm>
          <a:prstGeom prst="rect">
            <a:avLst/>
          </a:prstGeom>
        </p:spPr>
      </p:pic>
    </p:spTree>
    <p:extLst>
      <p:ext uri="{BB962C8B-B14F-4D97-AF65-F5344CB8AC3E}">
        <p14:creationId xmlns:p14="http://schemas.microsoft.com/office/powerpoint/2010/main" val="1029626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Let’s see how this plays out in an example in logistic regression. </a:t>
            </a:r>
            <a:endParaRPr lang="en-US" dirty="0">
              <a:effectLst/>
            </a:endParaRPr>
          </a:p>
        </p:txBody>
      </p:sp>
      <p:pic>
        <p:nvPicPr>
          <p:cNvPr id="4" name="Picture 3">
            <a:extLst>
              <a:ext uri="{FF2B5EF4-FFF2-40B4-BE49-F238E27FC236}">
                <a16:creationId xmlns:a16="http://schemas.microsoft.com/office/drawing/2014/main" id="{8EB85533-BA37-BA46-965F-48924CC2FFE1}"/>
              </a:ext>
            </a:extLst>
          </p:cNvPr>
          <p:cNvPicPr>
            <a:picLocks noChangeAspect="1"/>
          </p:cNvPicPr>
          <p:nvPr/>
        </p:nvPicPr>
        <p:blipFill>
          <a:blip r:embed="rId2"/>
          <a:stretch>
            <a:fillRect/>
          </a:stretch>
        </p:blipFill>
        <p:spPr>
          <a:xfrm>
            <a:off x="2637768" y="1745268"/>
            <a:ext cx="6818055" cy="4469794"/>
          </a:xfrm>
          <a:prstGeom prst="rect">
            <a:avLst/>
          </a:prstGeom>
        </p:spPr>
      </p:pic>
    </p:spTree>
    <p:extLst>
      <p:ext uri="{BB962C8B-B14F-4D97-AF65-F5344CB8AC3E}">
        <p14:creationId xmlns:p14="http://schemas.microsoft.com/office/powerpoint/2010/main" val="878197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Regularization in Logistic Regression: tuning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a:stretch>
              </a:blipFill>
            </p:spPr>
            <p:txBody>
              <a:bodyPr/>
              <a:lstStyle/>
              <a:p>
                <a:r>
                  <a:rPr lang="en-US">
                    <a:noFill/>
                  </a:rPr>
                  <a:t> </a:t>
                </a:r>
              </a:p>
            </p:txBody>
          </p:sp>
        </mc:Fallback>
      </mc:AlternateContent>
      <p:sp>
        <p:nvSpPr>
          <p:cNvPr id="3" name="Content Placeholder 2"/>
          <p:cNvSpPr>
            <a:spLocks noGrp="1"/>
          </p:cNvSpPr>
          <p:nvPr>
            <p:ph idx="1"/>
          </p:nvPr>
        </p:nvSpPr>
        <p:spPr>
          <a:xfrm>
            <a:off x="833415" y="1177758"/>
            <a:ext cx="10327008" cy="4717433"/>
          </a:xfrm>
        </p:spPr>
        <p:txBody>
          <a:bodyPr/>
          <a:lstStyle/>
          <a:p>
            <a:r>
              <a:rPr lang="en-US" dirty="0"/>
              <a:t>Just like in linear regression, the shrinkage factor must be chosen. How should we go about doing this? </a:t>
            </a:r>
          </a:p>
          <a:p>
            <a:endParaRPr lang="en-US" sz="900" dirty="0"/>
          </a:p>
          <a:p>
            <a:r>
              <a:rPr lang="en-US" dirty="0"/>
              <a:t>Through building multiple training and test sets (through k-fold or random subsets), we can select the best shrinkage factor to mimic out-of-sample prediction. </a:t>
            </a:r>
          </a:p>
          <a:p>
            <a:endParaRPr lang="en-US" dirty="0"/>
          </a:p>
          <a:p>
            <a:r>
              <a:rPr lang="en-US" dirty="0"/>
              <a:t>How could we measure how well each model fits the test set? </a:t>
            </a:r>
          </a:p>
          <a:p>
            <a:endParaRPr lang="en-US" sz="900" dirty="0"/>
          </a:p>
          <a:p>
            <a:r>
              <a:rPr lang="en-US" dirty="0"/>
              <a:t>We could measure this based on some loss function! </a:t>
            </a:r>
            <a:endParaRPr lang="en-US" dirty="0">
              <a:effectLst/>
            </a:endParaRPr>
          </a:p>
        </p:txBody>
      </p:sp>
    </p:spTree>
    <p:extLst>
      <p:ext uri="{BB962C8B-B14F-4D97-AF65-F5344CB8AC3E}">
        <p14:creationId xmlns:p14="http://schemas.microsoft.com/office/powerpoint/2010/main" val="227849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TextBox 2">
            <a:extLst>
              <a:ext uri="{FF2B5EF4-FFF2-40B4-BE49-F238E27FC236}">
                <a16:creationId xmlns:a16="http://schemas.microsoft.com/office/drawing/2014/main" id="{38474703-96C3-F343-BDCB-33A59F168F0A}"/>
              </a:ext>
            </a:extLst>
          </p:cNvPr>
          <p:cNvSpPr txBox="1"/>
          <p:nvPr/>
        </p:nvSpPr>
        <p:spPr>
          <a:xfrm>
            <a:off x="5206701" y="3270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27919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for predicting more than 2 Classes </a:t>
            </a:r>
            <a:endParaRPr lang="en-US" dirty="0">
              <a:effectLst/>
            </a:endParaRPr>
          </a:p>
        </p:txBody>
      </p:sp>
      <p:sp>
        <p:nvSpPr>
          <p:cNvPr id="3" name="Content Placeholder 2"/>
          <p:cNvSpPr>
            <a:spLocks noGrp="1"/>
          </p:cNvSpPr>
          <p:nvPr>
            <p:ph idx="1"/>
          </p:nvPr>
        </p:nvSpPr>
        <p:spPr>
          <a:xfrm>
            <a:off x="833415" y="1177758"/>
            <a:ext cx="10327008" cy="4868040"/>
          </a:xfrm>
        </p:spPr>
        <p:txBody>
          <a:bodyPr/>
          <a:lstStyle/>
          <a:p>
            <a:r>
              <a:rPr lang="en-US" sz="2600" dirty="0"/>
              <a:t>There are several extensions to standard logistic regression when the response variable Y has more than 2 categories. The two most common are: </a:t>
            </a:r>
          </a:p>
          <a:p>
            <a:pPr marL="1257270" lvl="1" indent="-514350">
              <a:buFont typeface="+mj-lt"/>
              <a:buAutoNum type="arabicPeriod"/>
            </a:pPr>
            <a:r>
              <a:rPr lang="en-US" sz="2600" dirty="0"/>
              <a:t>ordinal logistic regression</a:t>
            </a:r>
          </a:p>
          <a:p>
            <a:pPr marL="1257270" lvl="1" indent="-514350">
              <a:buFont typeface="+mj-lt"/>
              <a:buAutoNum type="arabicPeriod"/>
            </a:pPr>
            <a:r>
              <a:rPr lang="en-US" sz="2600" dirty="0"/>
              <a:t>multinomial logistic regression. </a:t>
            </a:r>
          </a:p>
          <a:p>
            <a:r>
              <a:rPr lang="en-US" sz="2600" dirty="0"/>
              <a:t>Ordinal logistic regression is used when the categories have a specific hierarchy (like class year: Freshman, Sophomore, Junior, Senior; or a 7-point rating scale from strongly disagree to strongly agree). </a:t>
            </a:r>
          </a:p>
          <a:p>
            <a:endParaRPr lang="en-US" sz="2600" dirty="0"/>
          </a:p>
          <a:p>
            <a:r>
              <a:rPr lang="en-US" sz="2600" dirty="0"/>
              <a:t>Multinomial logistic regression is used when the categories have no inherent order (like eye color: blue, green, brown, hazel, et...). </a:t>
            </a:r>
            <a:endParaRPr lang="en-US" sz="2600" dirty="0">
              <a:effectLst/>
            </a:endParaRPr>
          </a:p>
        </p:txBody>
      </p:sp>
    </p:spTree>
    <p:extLst>
      <p:ext uri="{BB962C8B-B14F-4D97-AF65-F5344CB8AC3E}">
        <p14:creationId xmlns:p14="http://schemas.microsoft.com/office/powerpoint/2010/main" val="4210196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lnSpc>
                <a:spcPct val="150000"/>
              </a:lnSpc>
              <a:buFont typeface="Arial" panose="020B0604020202020204" pitchFamily="34" charset="0"/>
              <a:buChar char="•"/>
            </a:pPr>
            <a:r>
              <a:rPr lang="en-US" dirty="0"/>
              <a:t>Logistic Regression: a Brief Review </a:t>
            </a:r>
          </a:p>
          <a:p>
            <a:pPr marL="457200" indent="-457200">
              <a:lnSpc>
                <a:spcPct val="150000"/>
              </a:lnSpc>
              <a:buFont typeface="Arial" panose="020B0604020202020204" pitchFamily="34" charset="0"/>
              <a:buChar char="•"/>
            </a:pPr>
            <a:r>
              <a:rPr lang="en-US" dirty="0"/>
              <a:t>Classification Boundaries</a:t>
            </a:r>
          </a:p>
          <a:p>
            <a:pPr marL="457200" indent="-457200">
              <a:lnSpc>
                <a:spcPct val="150000"/>
              </a:lnSpc>
              <a:buFont typeface="Arial" panose="020B0604020202020204" pitchFamily="34" charset="0"/>
              <a:buChar char="•"/>
            </a:pPr>
            <a:r>
              <a:rPr lang="en-US" dirty="0"/>
              <a:t>Regularization in Logistic Regression </a:t>
            </a:r>
          </a:p>
          <a:p>
            <a:pPr marL="457200" indent="-457200">
              <a:lnSpc>
                <a:spcPct val="150000"/>
              </a:lnSpc>
              <a:buFont typeface="Arial" panose="020B0604020202020204" pitchFamily="34" charset="0"/>
              <a:buChar char="•"/>
            </a:pPr>
            <a:r>
              <a:rPr lang="en-US" dirty="0"/>
              <a:t>Multinomial Logistic Regression</a:t>
            </a:r>
          </a:p>
          <a:p>
            <a:pPr marL="457200" indent="-457200">
              <a:lnSpc>
                <a:spcPct val="150000"/>
              </a:lnSpc>
              <a:buFont typeface="Arial" panose="020B0604020202020204" pitchFamily="34" charset="0"/>
              <a:buChar char="•"/>
            </a:pPr>
            <a:r>
              <a:rPr lang="en-US" dirty="0"/>
              <a:t>Bayes Theorem and Misclassification Rates </a:t>
            </a:r>
          </a:p>
          <a:p>
            <a:pPr marL="457200" indent="-457200">
              <a:lnSpc>
                <a:spcPct val="150000"/>
              </a:lnSpc>
              <a:buFont typeface="Arial" panose="020B0604020202020204" pitchFamily="34" charset="0"/>
              <a:buChar char="•"/>
            </a:pPr>
            <a:r>
              <a:rPr lang="en-US" dirty="0"/>
              <a:t>ROC Curves </a:t>
            </a:r>
          </a:p>
          <a:p>
            <a:pPr marL="457200" indent="-457200">
              <a:lnSpc>
                <a:spcPct val="150000"/>
              </a:lnSpc>
              <a:spcAft>
                <a:spcPts val="1200"/>
              </a:spcAft>
              <a:buFont typeface="Arial" panose="020B0604020202020204" pitchFamily="34" charset="0"/>
              <a:buChar char="•"/>
            </a:pPr>
            <a:endParaRPr lang="en-US" dirty="0"/>
          </a:p>
          <a:p>
            <a:pPr marL="457200" indent="-45720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1598513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There are two common approaches to estimating a nominal (not-ordinal) categorical variable that has more than 2 classes. The first approach sets one of the categories in the response variable as the </a:t>
            </a:r>
            <a:r>
              <a:rPr lang="en-US" i="1" dirty="0"/>
              <a:t>reference </a:t>
            </a:r>
            <a:r>
              <a:rPr lang="en-US" dirty="0"/>
              <a:t>group, and then fits separate logistic regression models to predict the other cases based off of the reference group. For example we could attempt to predict a student’s concentration: </a:t>
            </a:r>
          </a:p>
          <a:p>
            <a:endParaRPr lang="en-US" dirty="0">
              <a:effectLst/>
            </a:endParaRPr>
          </a:p>
          <a:p>
            <a:endParaRPr lang="en-US" dirty="0"/>
          </a:p>
          <a:p>
            <a:endParaRPr lang="en-US" dirty="0">
              <a:effectLst/>
            </a:endParaRPr>
          </a:p>
          <a:p>
            <a:r>
              <a:rPr lang="en-US" dirty="0"/>
              <a:t>from predictors </a:t>
            </a:r>
            <a:r>
              <a:rPr lang="en-US" i="1" dirty="0"/>
              <a:t>x</a:t>
            </a:r>
            <a:r>
              <a:rPr lang="en-US" baseline="-25000" dirty="0"/>
              <a:t>1</a:t>
            </a:r>
            <a:r>
              <a:rPr lang="en-US" dirty="0"/>
              <a:t> number of </a:t>
            </a:r>
            <a:r>
              <a:rPr lang="en-US" dirty="0" err="1"/>
              <a:t>psets</a:t>
            </a:r>
            <a:r>
              <a:rPr lang="en-US" dirty="0"/>
              <a:t> per week and </a:t>
            </a:r>
            <a:r>
              <a:rPr lang="en-US" i="1" dirty="0"/>
              <a:t>x</a:t>
            </a:r>
            <a:r>
              <a:rPr lang="en-US" baseline="-25000" dirty="0"/>
              <a:t>2</a:t>
            </a:r>
            <a:r>
              <a:rPr lang="en-US" dirty="0"/>
              <a:t> how much time spent in Lamont Library. </a:t>
            </a:r>
          </a:p>
          <a:p>
            <a:endParaRPr lang="en-US" dirty="0">
              <a:effectLst/>
            </a:endParaRPr>
          </a:p>
        </p:txBody>
      </p:sp>
      <p:pic>
        <p:nvPicPr>
          <p:cNvPr id="4" name="Picture 3">
            <a:extLst>
              <a:ext uri="{FF2B5EF4-FFF2-40B4-BE49-F238E27FC236}">
                <a16:creationId xmlns:a16="http://schemas.microsoft.com/office/drawing/2014/main" id="{9B3D0F47-42D7-174B-A76A-0DC62DF170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71775" y="3822700"/>
            <a:ext cx="6178549" cy="1522395"/>
          </a:xfrm>
          <a:prstGeom prst="rect">
            <a:avLst/>
          </a:prstGeom>
        </p:spPr>
      </p:pic>
    </p:spTree>
    <p:extLst>
      <p:ext uri="{BB962C8B-B14F-4D97-AF65-F5344CB8AC3E}">
        <p14:creationId xmlns:p14="http://schemas.microsoft.com/office/powerpoint/2010/main" val="2967825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(cont.)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could select the </a:t>
            </a:r>
            <a:r>
              <a:rPr lang="en-US" i="1" dirty="0"/>
              <a:t>y</a:t>
            </a:r>
            <a:r>
              <a:rPr lang="en-US" dirty="0"/>
              <a:t> = 3 case as the reference group (other concentration), and then fit two separate models: a model to predict </a:t>
            </a:r>
            <a:r>
              <a:rPr lang="en-US" i="1" dirty="0"/>
              <a:t>y </a:t>
            </a:r>
            <a:r>
              <a:rPr lang="en-US" dirty="0"/>
              <a:t>= 1 (CS) from</a:t>
            </a:r>
            <a:r>
              <a:rPr lang="en-US" i="1" dirty="0"/>
              <a:t> y </a:t>
            </a:r>
            <a:r>
              <a:rPr lang="en-US" dirty="0"/>
              <a:t>= 3 (others) and a separate model to predict </a:t>
            </a:r>
            <a:r>
              <a:rPr lang="en-US" i="1" dirty="0"/>
              <a:t>y </a:t>
            </a:r>
            <a:r>
              <a:rPr lang="en-US" dirty="0"/>
              <a:t>= 2 (Stat) from </a:t>
            </a:r>
            <a:r>
              <a:rPr lang="en-US" i="1" dirty="0"/>
              <a:t>y</a:t>
            </a:r>
            <a:r>
              <a:rPr lang="en-US" dirty="0"/>
              <a:t> = 3 (others). </a:t>
            </a:r>
          </a:p>
          <a:p>
            <a:endParaRPr lang="en-US" sz="900" dirty="0"/>
          </a:p>
          <a:p>
            <a:r>
              <a:rPr lang="en-US" dirty="0"/>
              <a:t>Ignoring interactions, how many parameters would need to be estimated? </a:t>
            </a:r>
          </a:p>
          <a:p>
            <a:endParaRPr lang="en-US" sz="900" dirty="0"/>
          </a:p>
          <a:p>
            <a:r>
              <a:rPr lang="en-US" dirty="0"/>
              <a:t>How could these models be used to estimate the probability of an individual falling in each concentration? </a:t>
            </a:r>
            <a:endParaRPr lang="en-US" dirty="0">
              <a:effectLst/>
            </a:endParaRPr>
          </a:p>
        </p:txBody>
      </p:sp>
    </p:spTree>
    <p:extLst>
      <p:ext uri="{BB962C8B-B14F-4D97-AF65-F5344CB8AC3E}">
        <p14:creationId xmlns:p14="http://schemas.microsoft.com/office/powerpoint/2010/main" val="601375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 </a:t>
            </a:r>
            <a:endParaRPr lang="en-US" dirty="0">
              <a:effectLst/>
            </a:endParaRPr>
          </a:p>
        </p:txBody>
      </p:sp>
      <p:sp>
        <p:nvSpPr>
          <p:cNvPr id="3" name="Content Placeholder 2"/>
          <p:cNvSpPr>
            <a:spLocks noGrp="1"/>
          </p:cNvSpPr>
          <p:nvPr>
            <p:ph idx="1"/>
          </p:nvPr>
        </p:nvSpPr>
        <p:spPr>
          <a:xfrm>
            <a:off x="591353" y="1206333"/>
            <a:ext cx="11009293" cy="4717433"/>
          </a:xfrm>
        </p:spPr>
        <p:txBody>
          <a:bodyPr/>
          <a:lstStyle/>
          <a:p>
            <a:r>
              <a:rPr lang="en-US" sz="2600" dirty="0"/>
              <a:t>The default multiclass logistic regression model is called the ’One vs. Rest’ approach, which is our second method. </a:t>
            </a:r>
          </a:p>
          <a:p>
            <a:r>
              <a:rPr lang="en-US" sz="2600" dirty="0"/>
              <a:t>If there are 3 classes, then 3 separate logistic regressions are fit, where the probability of each category is predicted over the rest of the categories combined. So for the concentration example, 3 models would be fit: </a:t>
            </a:r>
          </a:p>
          <a:p>
            <a:pPr marL="457200" indent="-457200">
              <a:buFont typeface="Arial" panose="020B0604020202020204" pitchFamily="34" charset="0"/>
              <a:buChar char="•"/>
            </a:pPr>
            <a:r>
              <a:rPr lang="en-US" sz="2600" dirty="0"/>
              <a:t>a first model would be fit to predict CS from (Stat and Others) combined. </a:t>
            </a:r>
          </a:p>
          <a:p>
            <a:pPr marL="457200" indent="-457200">
              <a:buFont typeface="Arial" panose="020B0604020202020204" pitchFamily="34" charset="0"/>
              <a:buChar char="•"/>
            </a:pPr>
            <a:r>
              <a:rPr lang="en-US" sz="2600" dirty="0"/>
              <a:t>a second model would be fit to predict Stat from (CS and Others) combined.</a:t>
            </a:r>
          </a:p>
          <a:p>
            <a:pPr marL="457200" indent="-457200">
              <a:buFont typeface="Arial" panose="020B0604020202020204" pitchFamily="34" charset="0"/>
              <a:buChar char="•"/>
            </a:pPr>
            <a:r>
              <a:rPr lang="en-US" sz="2600" dirty="0"/>
              <a:t>a third model would be fit to predict Others from (CS and Stat) combined. </a:t>
            </a:r>
          </a:p>
          <a:p>
            <a:r>
              <a:rPr lang="en-US" sz="2600" dirty="0"/>
              <a:t>An example to predict play call from the NFL data follows... </a:t>
            </a:r>
            <a:endParaRPr lang="en-US" sz="2600" dirty="0">
              <a:effectLst/>
            </a:endParaRPr>
          </a:p>
        </p:txBody>
      </p:sp>
    </p:spTree>
    <p:extLst>
      <p:ext uri="{BB962C8B-B14F-4D97-AF65-F5344CB8AC3E}">
        <p14:creationId xmlns:p14="http://schemas.microsoft.com/office/powerpoint/2010/main" val="2238820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OVR Logistic Regression in Python </a:t>
            </a:r>
            <a:endParaRPr lang="en-US" dirty="0">
              <a:effectLst/>
            </a:endParaRPr>
          </a:p>
        </p:txBody>
      </p:sp>
      <p:pic>
        <p:nvPicPr>
          <p:cNvPr id="5" name="Picture 4">
            <a:extLst>
              <a:ext uri="{FF2B5EF4-FFF2-40B4-BE49-F238E27FC236}">
                <a16:creationId xmlns:a16="http://schemas.microsoft.com/office/drawing/2014/main" id="{5F265AE9-FF4D-1846-813B-F72CE42613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16150" y="983806"/>
            <a:ext cx="7085886" cy="5404293"/>
          </a:xfrm>
          <a:prstGeom prst="rect">
            <a:avLst/>
          </a:prstGeom>
        </p:spPr>
      </p:pic>
    </p:spTree>
    <p:extLst>
      <p:ext uri="{BB962C8B-B14F-4D97-AF65-F5344CB8AC3E}">
        <p14:creationId xmlns:p14="http://schemas.microsoft.com/office/powerpoint/2010/main" val="1518231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4" name="Content Placeholder 3">
            <a:extLst>
              <a:ext uri="{FF2B5EF4-FFF2-40B4-BE49-F238E27FC236}">
                <a16:creationId xmlns:a16="http://schemas.microsoft.com/office/drawing/2014/main" id="{58902F01-C86C-6849-83B1-5E716A9FAF0B}"/>
              </a:ext>
            </a:extLst>
          </p:cNvPr>
          <p:cNvSpPr>
            <a:spLocks noGrp="1"/>
          </p:cNvSpPr>
          <p:nvPr>
            <p:ph idx="1"/>
          </p:nvPr>
        </p:nvSpPr>
        <p:spPr>
          <a:xfrm>
            <a:off x="833415" y="1177758"/>
            <a:ext cx="10327008" cy="3908592"/>
          </a:xfrm>
        </p:spPr>
        <p:txBody>
          <a:bodyPr/>
          <a:lstStyle/>
          <a:p>
            <a:r>
              <a:rPr lang="en-US" dirty="0"/>
              <a:t>When there are more than 2 categories in the response variable, then there is no guarantee that </a:t>
            </a:r>
            <a:r>
              <a:rPr lang="en-US" i="1" dirty="0"/>
              <a:t>P</a:t>
            </a:r>
            <a:r>
              <a:rPr lang="en-US" dirty="0"/>
              <a:t>(</a:t>
            </a:r>
            <a:r>
              <a:rPr lang="en-US" i="1" dirty="0"/>
              <a:t>Y</a:t>
            </a:r>
            <a:r>
              <a:rPr lang="en-US" dirty="0"/>
              <a:t> = </a:t>
            </a:r>
            <a:r>
              <a:rPr lang="en-US" i="1" dirty="0"/>
              <a:t>k</a:t>
            </a:r>
            <a:r>
              <a:rPr lang="en-US" dirty="0"/>
              <a:t>) ≥ 0.5 for any one category. So any classifier based on logistic regression will instead have to select the group with the largest estimated probability. </a:t>
            </a:r>
          </a:p>
          <a:p>
            <a:endParaRPr lang="en-US" dirty="0"/>
          </a:p>
          <a:p>
            <a:r>
              <a:rPr lang="en-US" dirty="0"/>
              <a:t>The classification boundaries are then much more difficult to determine. We will not get into the algorithm for drawing these in this class. </a:t>
            </a:r>
          </a:p>
          <a:p>
            <a:endParaRPr lang="en-US" dirty="0"/>
          </a:p>
        </p:txBody>
      </p:sp>
    </p:spTree>
    <p:extLst>
      <p:ext uri="{BB962C8B-B14F-4D97-AF65-F5344CB8AC3E}">
        <p14:creationId xmlns:p14="http://schemas.microsoft.com/office/powerpoint/2010/main" val="2321042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4" name="Content Placeholder 3">
            <a:extLst>
              <a:ext uri="{FF2B5EF4-FFF2-40B4-BE49-F238E27FC236}">
                <a16:creationId xmlns:a16="http://schemas.microsoft.com/office/drawing/2014/main" id="{58902F01-C86C-6849-83B1-5E716A9FAF0B}"/>
              </a:ext>
            </a:extLst>
          </p:cNvPr>
          <p:cNvSpPr>
            <a:spLocks noGrp="1"/>
          </p:cNvSpPr>
          <p:nvPr>
            <p:ph idx="1"/>
          </p:nvPr>
        </p:nvSpPr>
        <p:spPr>
          <a:xfrm>
            <a:off x="833415" y="1177758"/>
            <a:ext cx="10327008" cy="3908592"/>
          </a:xfrm>
        </p:spPr>
        <p:txBody>
          <a:bodyPr/>
          <a:lstStyle/>
          <a:p>
            <a:r>
              <a:rPr lang="en-US" dirty="0"/>
              <a:t>When there are more than 2 categories in the response variable, then there is no guarantee that </a:t>
            </a:r>
            <a:r>
              <a:rPr lang="en-US" i="1" dirty="0"/>
              <a:t>P</a:t>
            </a:r>
            <a:r>
              <a:rPr lang="en-US" dirty="0"/>
              <a:t>(</a:t>
            </a:r>
            <a:r>
              <a:rPr lang="en-US" i="1" dirty="0"/>
              <a:t>Y</a:t>
            </a:r>
            <a:r>
              <a:rPr lang="en-US" dirty="0"/>
              <a:t> = </a:t>
            </a:r>
            <a:r>
              <a:rPr lang="en-US" i="1" dirty="0"/>
              <a:t>k</a:t>
            </a:r>
            <a:r>
              <a:rPr lang="en-US" dirty="0"/>
              <a:t>) ≥ 0.5 for any one category. So any classifier based on logistic regression will instead have to select the group with the largest estimated probability. </a:t>
            </a:r>
          </a:p>
          <a:p>
            <a:endParaRPr lang="en-US" dirty="0"/>
          </a:p>
          <a:p>
            <a:r>
              <a:rPr lang="en-US" dirty="0"/>
              <a:t>The classification boundaries are then much more difficult to determine. We will not get into the algorithm for drawing these in this class. </a:t>
            </a:r>
          </a:p>
          <a:p>
            <a:endParaRPr lang="en-US" dirty="0"/>
          </a:p>
        </p:txBody>
      </p:sp>
    </p:spTree>
    <p:extLst>
      <p:ext uri="{BB962C8B-B14F-4D97-AF65-F5344CB8AC3E}">
        <p14:creationId xmlns:p14="http://schemas.microsoft.com/office/powerpoint/2010/main" val="2190011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AFB4-43BC-5A49-9604-5B67FEE40C44}"/>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0D3D61-F093-2144-9EA8-7FDB7615802F}"/>
                  </a:ext>
                </a:extLst>
              </p:cNvPr>
              <p:cNvSpPr>
                <a:spLocks noGrp="1"/>
              </p:cNvSpPr>
              <p:nvPr>
                <p:ph idx="1"/>
              </p:nvPr>
            </p:nvSpPr>
            <p:spPr>
              <a:xfrm>
                <a:off x="833415" y="1177758"/>
                <a:ext cx="10510860" cy="2451267"/>
              </a:xfrm>
            </p:spPr>
            <p:txBody>
              <a:bodyPr/>
              <a:lstStyle/>
              <a:p>
                <a:r>
                  <a:rPr lang="en-US" sz="2600" dirty="0"/>
                  <a:t>So how do we convert a set of probability estimates from separate models to one set of probability estimates?</a:t>
                </a:r>
              </a:p>
              <a:p>
                <a:r>
                  <a:rPr lang="en-US" sz="2600" dirty="0"/>
                  <a:t>The </a:t>
                </a:r>
                <a:r>
                  <a:rPr lang="en-US" sz="2600" b="1" i="1" dirty="0" err="1"/>
                  <a:t>softmax</a:t>
                </a:r>
                <a:r>
                  <a:rPr lang="en-US" sz="2600" dirty="0"/>
                  <a:t> function is used.  That is, the weights are just normalized for each predicted probability.  AKA, predict the 3 class probabilities from each model of the 3 models, and just rescale so they add up to 1.</a:t>
                </a:r>
              </a:p>
              <a:p>
                <a:r>
                  <a:rPr lang="en-US" sz="2600" dirty="0"/>
                  <a:t>Mathematically that is:</a:t>
                </a:r>
              </a:p>
              <a:p>
                <a:endParaRPr lang="en-US" sz="2600" dirty="0"/>
              </a:p>
              <a:p>
                <a:endParaRPr lang="en-US" sz="2600" dirty="0"/>
              </a:p>
              <a:p>
                <a:endParaRPr lang="en-US" sz="2600" dirty="0"/>
              </a:p>
              <a:p>
                <a:r>
                  <a:rPr lang="en-US" sz="2600" dirty="0"/>
                  <a:t>where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𝑥</m:t>
                        </m:r>
                      </m:e>
                    </m:acc>
                  </m:oMath>
                </a14:m>
                <a:r>
                  <a:rPr lang="en-US" sz="2600" dirty="0"/>
                  <a:t> is the vector of covariates for that observation and </a:t>
                </a:r>
                <a14:m>
                  <m:oMath xmlns:m="http://schemas.openxmlformats.org/officeDocument/2006/math">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ea typeface="Cambria Math" panose="02040503050406030204" pitchFamily="18" charset="0"/>
                              </a:rPr>
                            </m:ctrlPr>
                          </m:accPr>
                          <m:e>
                            <m:acc>
                              <m:accPr>
                                <m:chr m:val="⃗"/>
                                <m:ctrlPr>
                                  <a:rPr lang="en-US" sz="2600" i="1">
                                    <a:latin typeface="Cambria Math" panose="02040503050406030204" pitchFamily="18" charset="0"/>
                                  </a:rPr>
                                </m:ctrlPr>
                              </m:accPr>
                              <m:e>
                                <m:r>
                                  <a:rPr lang="en-US" sz="2600" i="1">
                                    <a:latin typeface="Cambria Math" panose="02040503050406030204" pitchFamily="18" charset="0"/>
                                    <a:ea typeface="Cambria Math" panose="02040503050406030204" pitchFamily="18" charset="0"/>
                                  </a:rPr>
                                  <m:t>𝛽</m:t>
                                </m:r>
                              </m:e>
                            </m:acc>
                          </m:e>
                        </m:acc>
                      </m:e>
                      <m:sub>
                        <m:r>
                          <a:rPr lang="en-US" sz="2600" i="1">
                            <a:latin typeface="Cambria Math" panose="02040503050406030204" pitchFamily="18" charset="0"/>
                          </a:rPr>
                          <m:t>𝑘</m:t>
                        </m:r>
                      </m:sub>
                    </m:sSub>
                    <m:r>
                      <a:rPr lang="en-US" sz="2600" i="1">
                        <a:latin typeface="Cambria Math" panose="02040503050406030204" pitchFamily="18" charset="0"/>
                      </a:rPr>
                      <m:t> </m:t>
                    </m:r>
                  </m:oMath>
                </a14:m>
                <a:r>
                  <a:rPr lang="en-US" sz="2600" dirty="0"/>
                  <a:t>are the associated logistic regression coefficient estimates.</a:t>
                </a:r>
              </a:p>
            </p:txBody>
          </p:sp>
        </mc:Choice>
        <mc:Fallback xmlns="">
          <p:sp>
            <p:nvSpPr>
              <p:cNvPr id="3" name="Content Placeholder 2">
                <a:extLst>
                  <a:ext uri="{FF2B5EF4-FFF2-40B4-BE49-F238E27FC236}">
                    <a16:creationId xmlns:a16="http://schemas.microsoft.com/office/drawing/2014/main" id="{440D3D61-F093-2144-9EA8-7FDB7615802F}"/>
                  </a:ext>
                </a:extLst>
              </p:cNvPr>
              <p:cNvSpPr>
                <a:spLocks noGrp="1" noRot="1" noChangeAspect="1" noMove="1" noResize="1" noEditPoints="1" noAdjustHandles="1" noChangeArrowheads="1" noChangeShapeType="1" noTextEdit="1"/>
              </p:cNvSpPr>
              <p:nvPr>
                <p:ph idx="1"/>
              </p:nvPr>
            </p:nvSpPr>
            <p:spPr>
              <a:xfrm>
                <a:off x="833415" y="1177758"/>
                <a:ext cx="10510860" cy="2451267"/>
              </a:xfrm>
              <a:blipFill>
                <a:blip r:embed="rId2"/>
                <a:stretch>
                  <a:fillRect l="-966" t="-2062" r="-1329" b="-1123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5B0608F-2C92-E049-B34D-00262DF3BA15}"/>
              </a:ext>
            </a:extLst>
          </p:cNvPr>
          <p:cNvSpPr>
            <a:spLocks noGrp="1"/>
          </p:cNvSpPr>
          <p:nvPr>
            <p:ph type="sldNum" sz="quarter" idx="12"/>
          </p:nvPr>
        </p:nvSpPr>
        <p:spPr/>
        <p:txBody>
          <a:bodyPr/>
          <a:lstStyle/>
          <a:p>
            <a:fld id="{8C616E8F-BF65-1643-9F00-FF84D0665BC6}" type="slidenum">
              <a:rPr lang="en-US" smtClean="0"/>
              <a:t>26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2B65CC-2D7C-9A48-A2FC-9FC279CF7F30}"/>
                  </a:ext>
                </a:extLst>
              </p:cNvPr>
              <p:cNvSpPr txBox="1"/>
              <p:nvPr/>
            </p:nvSpPr>
            <p:spPr>
              <a:xfrm>
                <a:off x="3888929" y="3849807"/>
                <a:ext cx="4167936" cy="144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𝑃</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𝑦</m:t>
                          </m:r>
                          <m:r>
                            <a:rPr lang="en-US" sz="3000" b="0" i="1" smtClean="0">
                              <a:latin typeface="Cambria Math" panose="02040503050406030204" pitchFamily="18" charset="0"/>
                            </a:rPr>
                            <m:t>=</m:t>
                          </m:r>
                          <m:r>
                            <a:rPr lang="en-US" sz="3000" b="0" i="1" smtClean="0">
                              <a:latin typeface="Cambria Math" panose="02040503050406030204" pitchFamily="18" charset="0"/>
                            </a:rPr>
                            <m:t>𝑘</m:t>
                          </m:r>
                        </m:e>
                        <m:e>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sSup>
                            <m:sSupPr>
                              <m:ctrlPr>
                                <a:rPr lang="en-US" sz="3000" i="1">
                                  <a:latin typeface="Cambria Math" panose="02040503050406030204" pitchFamily="18" charset="0"/>
                                </a:rPr>
                              </m:ctrlPr>
                            </m:sSupPr>
                            <m:e>
                              <m:r>
                                <a:rPr lang="en-US" sz="3000" i="1">
                                  <a:latin typeface="Cambria Math" panose="02040503050406030204" pitchFamily="18" charset="0"/>
                                </a:rPr>
                                <m:t>𝑒</m:t>
                              </m:r>
                            </m:e>
                            <m:sup>
                              <m:sSup>
                                <m:sSupPr>
                                  <m:ctrlPr>
                                    <a:rPr lang="en-US" sz="3000" i="1">
                                      <a:latin typeface="Cambria Math" panose="02040503050406030204" pitchFamily="18" charset="0"/>
                                    </a:rPr>
                                  </m:ctrlPr>
                                </m:sSupPr>
                                <m:e>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e>
                                <m:sup>
                                  <m:r>
                                    <a:rPr lang="en-US" sz="3000" i="1">
                                      <a:latin typeface="Cambria Math" panose="02040503050406030204" pitchFamily="18" charset="0"/>
                                    </a:rPr>
                                    <m:t>𝑇</m:t>
                                  </m:r>
                                </m:sup>
                              </m:sSup>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ea typeface="Cambria Math" panose="02040503050406030204" pitchFamily="18" charset="0"/>
                                        </a:rPr>
                                      </m:ctrlPr>
                                    </m:accPr>
                                    <m:e>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𝛽</m:t>
                                          </m:r>
                                        </m:e>
                                      </m:acc>
                                    </m:e>
                                  </m:acc>
                                </m:e>
                                <m:sub>
                                  <m:r>
                                    <a:rPr lang="en-US" sz="3000" i="1">
                                      <a:latin typeface="Cambria Math" panose="02040503050406030204" pitchFamily="18" charset="0"/>
                                    </a:rPr>
                                    <m:t>𝑘</m:t>
                                  </m:r>
                                </m:sub>
                              </m:sSub>
                            </m:sup>
                          </m:sSup>
                        </m:num>
                        <m:den>
                          <m:nary>
                            <m:naryPr>
                              <m:chr m:val="∑"/>
                              <m:ctrlPr>
                                <a:rPr lang="en-US" sz="3000" b="0" i="1" smtClean="0">
                                  <a:latin typeface="Cambria Math" panose="02040503050406030204" pitchFamily="18" charset="0"/>
                                </a:rPr>
                              </m:ctrlPr>
                            </m:naryPr>
                            <m:sub>
                              <m:r>
                                <m:rPr>
                                  <m:brk m:alnAt="23"/>
                                </m:rPr>
                                <a:rPr lang="en-US" sz="3000" b="0" i="1" smtClean="0">
                                  <a:latin typeface="Cambria Math" panose="02040503050406030204" pitchFamily="18" charset="0"/>
                                </a:rPr>
                                <m:t>𝑗</m:t>
                              </m:r>
                              <m:r>
                                <a:rPr lang="en-US" sz="3000" b="0" i="1" smtClean="0">
                                  <a:latin typeface="Cambria Math" panose="02040503050406030204" pitchFamily="18" charset="0"/>
                                </a:rPr>
                                <m:t>=1</m:t>
                              </m:r>
                            </m:sub>
                            <m:sup>
                              <m:r>
                                <a:rPr lang="en-US" sz="3000" b="0" i="1" smtClean="0">
                                  <a:latin typeface="Cambria Math" panose="02040503050406030204" pitchFamily="18" charset="0"/>
                                </a:rPr>
                                <m:t>𝐾</m:t>
                              </m:r>
                            </m:sup>
                            <m:e>
                              <m:sSup>
                                <m:sSupPr>
                                  <m:ctrlPr>
                                    <a:rPr lang="en-US" sz="3000" i="1">
                                      <a:latin typeface="Cambria Math" panose="02040503050406030204" pitchFamily="18" charset="0"/>
                                    </a:rPr>
                                  </m:ctrlPr>
                                </m:sSupPr>
                                <m:e>
                                  <m:r>
                                    <a:rPr lang="en-US" sz="3000" i="1">
                                      <a:latin typeface="Cambria Math" panose="02040503050406030204" pitchFamily="18" charset="0"/>
                                    </a:rPr>
                                    <m:t>𝑒</m:t>
                                  </m:r>
                                </m:e>
                                <m:sup>
                                  <m:sSup>
                                    <m:sSupPr>
                                      <m:ctrlPr>
                                        <a:rPr lang="en-US" sz="3000" i="1">
                                          <a:latin typeface="Cambria Math" panose="02040503050406030204" pitchFamily="18" charset="0"/>
                                        </a:rPr>
                                      </m:ctrlPr>
                                    </m:sSupPr>
                                    <m:e>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e>
                                    <m:sup>
                                      <m:r>
                                        <a:rPr lang="en-US" sz="3000" i="1">
                                          <a:latin typeface="Cambria Math" panose="02040503050406030204" pitchFamily="18" charset="0"/>
                                        </a:rPr>
                                        <m:t>𝑇</m:t>
                                      </m:r>
                                    </m:sup>
                                  </m:sSup>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ea typeface="Cambria Math" panose="02040503050406030204" pitchFamily="18" charset="0"/>
                                            </a:rPr>
                                          </m:ctrlPr>
                                        </m:accPr>
                                        <m:e>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𝛽</m:t>
                                              </m:r>
                                            </m:e>
                                          </m:acc>
                                        </m:e>
                                      </m:acc>
                                    </m:e>
                                    <m:sub>
                                      <m:r>
                                        <a:rPr lang="en-US" sz="3000" b="0" i="1" smtClean="0">
                                          <a:latin typeface="Cambria Math" panose="02040503050406030204" pitchFamily="18" charset="0"/>
                                        </a:rPr>
                                        <m:t>𝑗</m:t>
                                      </m:r>
                                    </m:sub>
                                  </m:sSub>
                                </m:sup>
                              </m:sSup>
                            </m:e>
                          </m:nary>
                        </m:den>
                      </m:f>
                    </m:oMath>
                  </m:oMathPara>
                </a14:m>
                <a:endParaRPr lang="en-US" sz="3000" dirty="0"/>
              </a:p>
            </p:txBody>
          </p:sp>
        </mc:Choice>
        <mc:Fallback xmlns="">
          <p:sp>
            <p:nvSpPr>
              <p:cNvPr id="7" name="TextBox 6">
                <a:extLst>
                  <a:ext uri="{FF2B5EF4-FFF2-40B4-BE49-F238E27FC236}">
                    <a16:creationId xmlns:a16="http://schemas.microsoft.com/office/drawing/2014/main" id="{012B65CC-2D7C-9A48-A2FC-9FC279CF7F30}"/>
                  </a:ext>
                </a:extLst>
              </p:cNvPr>
              <p:cNvSpPr txBox="1">
                <a:spLocks noRot="1" noChangeAspect="1" noMove="1" noResize="1" noEditPoints="1" noAdjustHandles="1" noChangeArrowheads="1" noChangeShapeType="1" noTextEdit="1"/>
              </p:cNvSpPr>
              <p:nvPr/>
            </p:nvSpPr>
            <p:spPr>
              <a:xfrm>
                <a:off x="3888929" y="3849807"/>
                <a:ext cx="4167936" cy="1441613"/>
              </a:xfrm>
              <a:prstGeom prst="rect">
                <a:avLst/>
              </a:prstGeom>
              <a:blipFill>
                <a:blip r:embed="rId3"/>
                <a:stretch>
                  <a:fillRect l="-1520" t="-1739" r="-304" b="-74783"/>
                </a:stretch>
              </a:blipFill>
            </p:spPr>
            <p:txBody>
              <a:bodyPr/>
              <a:lstStyle/>
              <a:p>
                <a:r>
                  <a:rPr lang="en-US">
                    <a:noFill/>
                  </a:rPr>
                  <a:t> </a:t>
                </a:r>
              </a:p>
            </p:txBody>
          </p:sp>
        </mc:Fallback>
      </mc:AlternateContent>
    </p:spTree>
    <p:extLst>
      <p:ext uri="{BB962C8B-B14F-4D97-AF65-F5344CB8AC3E}">
        <p14:creationId xmlns:p14="http://schemas.microsoft.com/office/powerpoint/2010/main" val="3380359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in </a:t>
            </a:r>
            <a:r>
              <a:rPr lang="en-US" dirty="0" err="1"/>
              <a:t>sklearn</a:t>
            </a:r>
            <a:endParaRPr lang="en-US" dirty="0">
              <a:effectLst/>
            </a:endParaRPr>
          </a:p>
        </p:txBody>
      </p:sp>
      <p:pic>
        <p:nvPicPr>
          <p:cNvPr id="7" name="Picture 6">
            <a:extLst>
              <a:ext uri="{FF2B5EF4-FFF2-40B4-BE49-F238E27FC236}">
                <a16:creationId xmlns:a16="http://schemas.microsoft.com/office/drawing/2014/main" id="{F22DFC14-3EC9-674E-B04F-F0218CC46E3D}"/>
              </a:ext>
            </a:extLst>
          </p:cNvPr>
          <p:cNvPicPr>
            <a:picLocks noChangeAspect="1"/>
          </p:cNvPicPr>
          <p:nvPr/>
        </p:nvPicPr>
        <p:blipFill>
          <a:blip r:embed="rId2"/>
          <a:stretch>
            <a:fillRect/>
          </a:stretch>
        </p:blipFill>
        <p:spPr>
          <a:xfrm>
            <a:off x="1628775" y="1103033"/>
            <a:ext cx="9269297" cy="4826280"/>
          </a:xfrm>
          <a:prstGeom prst="rect">
            <a:avLst/>
          </a:prstGeom>
        </p:spPr>
      </p:pic>
    </p:spTree>
    <p:extLst>
      <p:ext uri="{BB962C8B-B14F-4D97-AF65-F5344CB8AC3E}">
        <p14:creationId xmlns:p14="http://schemas.microsoft.com/office/powerpoint/2010/main" val="929464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and Misclassification Rates </a:t>
            </a:r>
            <a:endParaRPr lang="en-US" dirty="0">
              <a:effectLst/>
            </a:endParaRPr>
          </a:p>
        </p:txBody>
      </p:sp>
      <p:sp>
        <p:nvSpPr>
          <p:cNvPr id="3" name="TextBox 2">
            <a:extLst>
              <a:ext uri="{FF2B5EF4-FFF2-40B4-BE49-F238E27FC236}">
                <a16:creationId xmlns:a16="http://schemas.microsoft.com/office/drawing/2014/main" id="{38474703-96C3-F343-BDCB-33A59F168F0A}"/>
              </a:ext>
            </a:extLst>
          </p:cNvPr>
          <p:cNvSpPr txBox="1"/>
          <p:nvPr/>
        </p:nvSpPr>
        <p:spPr>
          <a:xfrm>
            <a:off x="5206701" y="3270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51062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983807"/>
                <a:ext cx="10327008" cy="4717433"/>
              </a:xfrm>
            </p:spPr>
            <p:txBody>
              <a:bodyPr/>
              <a:lstStyle/>
              <a:p>
                <a:r>
                  <a:rPr lang="en-US" sz="2600" dirty="0"/>
                  <a:t>We defined conditional probability as: </a:t>
                </a:r>
              </a:p>
              <a:p>
                <a:r>
                  <a:rPr lang="en-US" sz="2600" dirty="0"/>
                  <a:t>					</a:t>
                </a:r>
                <a14:m>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e>
                      <m:e>
                        <m:r>
                          <a:rPr lang="en-US" sz="2600" b="0" i="1" smtClean="0">
                            <a:latin typeface="Cambria Math" panose="02040503050406030204" pitchFamily="18" charset="0"/>
                          </a:rPr>
                          <m:t>𝐴</m:t>
                        </m:r>
                      </m:e>
                    </m:d>
                    <m:r>
                      <a:rPr lang="en-US" sz="2600" i="1">
                        <a:latin typeface="Cambria Math" panose="02040503050406030204" pitchFamily="18" charset="0"/>
                      </a:rPr>
                      <m:t>=</m:t>
                    </m:r>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 </m:t>
                    </m:r>
                    <m:r>
                      <a:rPr lang="en-US" sz="2600" i="1">
                        <a:latin typeface="Cambria Math" panose="02040503050406030204" pitchFamily="18" charset="0"/>
                      </a:rPr>
                      <m:t>𝑎𝑛𝑑</m:t>
                    </m:r>
                    <m:r>
                      <a:rPr lang="en-US" sz="2600" i="1">
                        <a:latin typeface="Cambria Math" panose="02040503050406030204" pitchFamily="18" charset="0"/>
                      </a:rPr>
                      <m:t> </m:t>
                    </m:r>
                    <m:r>
                      <a:rPr lang="en-US" sz="2600" i="1">
                        <a:latin typeface="Cambria Math" panose="02040503050406030204" pitchFamily="18" charset="0"/>
                      </a:rPr>
                      <m:t>𝐴</m:t>
                    </m:r>
                    <m:r>
                      <a:rPr lang="en-US" sz="2600" i="1">
                        <a:latin typeface="Cambria Math" panose="02040503050406030204" pitchFamily="18" charset="0"/>
                      </a:rPr>
                      <m:t>)/</m:t>
                    </m:r>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𝐴</m:t>
                    </m:r>
                    <m:r>
                      <a:rPr lang="en-US" sz="2600" b="0" i="1" smtClean="0">
                        <a:latin typeface="Cambria Math" panose="02040503050406030204" pitchFamily="18" charset="0"/>
                      </a:rPr>
                      <m:t>)</m:t>
                    </m:r>
                  </m:oMath>
                </a14:m>
                <a:endParaRPr lang="en-US" sz="2600" dirty="0"/>
              </a:p>
              <a:p>
                <a:r>
                  <a:rPr lang="en-US" sz="2600" dirty="0"/>
                  <a:t>And using the fact that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r>
                          <a:rPr lang="en-US" sz="2600" i="1">
                            <a:latin typeface="Cambria Math" panose="02040503050406030204" pitchFamily="18" charset="0"/>
                          </a:rPr>
                          <m:t> </m:t>
                        </m:r>
                        <m:r>
                          <a:rPr lang="en-US" sz="2600" i="1">
                            <a:latin typeface="Cambria Math" panose="02040503050406030204" pitchFamily="18" charset="0"/>
                          </a:rPr>
                          <m:t>𝑎𝑛𝑑</m:t>
                        </m:r>
                        <m:r>
                          <a:rPr lang="en-US" sz="2600" i="1">
                            <a:latin typeface="Cambria Math" panose="02040503050406030204" pitchFamily="18" charset="0"/>
                          </a:rPr>
                          <m:t> </m:t>
                        </m:r>
                        <m:r>
                          <a:rPr lang="en-US" sz="2600" i="1">
                            <a:latin typeface="Cambria Math" panose="02040503050406030204" pitchFamily="18" charset="0"/>
                          </a:rPr>
                          <m:t>𝐴</m:t>
                        </m:r>
                      </m:e>
                    </m:d>
                    <m:r>
                      <a:rPr lang="en-US" sz="2600" b="0" i="1" smtClean="0">
                        <a:latin typeface="Cambria Math" panose="02040503050406030204" pitchFamily="18" charset="0"/>
                      </a:rPr>
                      <m:t>= </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 </m:t>
                    </m:r>
                  </m:oMath>
                </a14:m>
                <a:r>
                  <a:rPr lang="en-US" sz="2600" dirty="0"/>
                  <a:t>we get the simplest form of Bayes’ Theorem: </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e>
                          <m:r>
                            <a:rPr lang="en-US" sz="2600" i="1">
                              <a:latin typeface="Cambria Math" panose="02040503050406030204" pitchFamily="18" charset="0"/>
                            </a:rPr>
                            <m:t>𝐴</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b="0" i="1" smtClean="0">
                                  <a:latin typeface="Cambria Math" panose="02040503050406030204" pitchFamily="18" charset="0"/>
                                </a:rPr>
                                <m:t>𝐵</m:t>
                              </m:r>
                            </m:e>
                          </m:d>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𝐵</m:t>
                          </m:r>
                          <m:r>
                            <a:rPr lang="en-US" sz="2600" b="0" i="1" smtClean="0">
                              <a:latin typeface="Cambria Math" panose="02040503050406030204" pitchFamily="18" charset="0"/>
                            </a:rPr>
                            <m:t>)</m:t>
                          </m:r>
                        </m:num>
                        <m:den>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𝐴</m:t>
                          </m:r>
                          <m:r>
                            <a:rPr lang="en-US" sz="2600" i="1">
                              <a:latin typeface="Cambria Math" panose="02040503050406030204" pitchFamily="18" charset="0"/>
                            </a:rPr>
                            <m:t>)</m:t>
                          </m:r>
                        </m:den>
                      </m:f>
                    </m:oMath>
                  </m:oMathPara>
                </a14:m>
                <a:endParaRPr lang="en-US" sz="2600" dirty="0"/>
              </a:p>
              <a:p>
                <a:r>
                  <a:rPr lang="en-US" sz="2600" dirty="0"/>
                  <a:t>Another version of Bayes’ Theorem is found by substituting in the Law of Total Probability (LOTP) into the denominator: </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e>
                          <m:r>
                            <a:rPr lang="en-US" sz="2600" i="1">
                              <a:latin typeface="Cambria Math" panose="02040503050406030204" pitchFamily="18" charset="0"/>
                            </a:rPr>
                            <m:t>𝐴</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m:t>
                          </m:r>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d>
                          <m:r>
                            <a:rPr lang="en-US" sz="2600" b="0" i="1" smtClean="0">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sSup>
                                <m:sSupPr>
                                  <m:ctrlPr>
                                    <a:rPr lang="en-US" sz="2600" b="0" i="1" smtClean="0">
                                      <a:latin typeface="Cambria Math" panose="02040503050406030204" pitchFamily="18" charset="0"/>
                                    </a:rPr>
                                  </m:ctrlPr>
                                </m:sSupPr>
                                <m:e>
                                  <m:r>
                                    <a:rPr lang="en-US" sz="2600" i="1">
                                      <a:latin typeface="Cambria Math" panose="02040503050406030204" pitchFamily="18" charset="0"/>
                                    </a:rPr>
                                    <m:t>𝐵</m:t>
                                  </m:r>
                                </m:e>
                                <m:sup>
                                  <m:r>
                                    <a:rPr lang="en-US" sz="2600" b="0" i="1" smtClean="0">
                                      <a:latin typeface="Cambria Math" panose="02040503050406030204" pitchFamily="18" charset="0"/>
                                    </a:rPr>
                                    <m:t>𝐶</m:t>
                                  </m:r>
                                </m:sup>
                              </m:sSup>
                            </m:e>
                          </m:d>
                          <m:r>
                            <a:rPr lang="en-US" sz="2600" i="1">
                              <a:latin typeface="Cambria Math" panose="02040503050406030204" pitchFamily="18" charset="0"/>
                            </a:rPr>
                            <m:t>𝑃</m:t>
                          </m:r>
                          <m:r>
                            <a:rPr lang="en-US" sz="2600" i="1">
                              <a:latin typeface="Cambria Math" panose="02040503050406030204" pitchFamily="18" charset="0"/>
                            </a:rPr>
                            <m:t>(</m:t>
                          </m:r>
                          <m:sSup>
                            <m:sSupPr>
                              <m:ctrlPr>
                                <a:rPr lang="en-US" sz="2600" b="0" i="1" smtClean="0">
                                  <a:latin typeface="Cambria Math" panose="02040503050406030204" pitchFamily="18" charset="0"/>
                                </a:rPr>
                              </m:ctrlPr>
                            </m:sSupPr>
                            <m:e>
                              <m:r>
                                <a:rPr lang="en-US" sz="2600" i="1">
                                  <a:latin typeface="Cambria Math" panose="02040503050406030204" pitchFamily="18" charset="0"/>
                                </a:rPr>
                                <m:t>𝐵</m:t>
                              </m:r>
                            </m:e>
                            <m:sup>
                              <m:r>
                                <a:rPr lang="en-US" sz="2600" b="0" i="1" smtClean="0">
                                  <a:latin typeface="Cambria Math" panose="02040503050406030204" pitchFamily="18" charset="0"/>
                                </a:rPr>
                                <m:t>𝐶</m:t>
                              </m:r>
                            </m:sup>
                          </m:sSup>
                          <m:r>
                            <a:rPr lang="en-US" sz="2600" i="1">
                              <a:latin typeface="Cambria Math" panose="02040503050406030204" pitchFamily="18" charset="0"/>
                            </a:rPr>
                            <m:t>)</m:t>
                          </m:r>
                        </m:den>
                      </m:f>
                    </m:oMath>
                  </m:oMathPara>
                </a14:m>
                <a:endParaRPr lang="en-US" sz="2600" dirty="0"/>
              </a:p>
              <a:p>
                <a:r>
                  <a:rPr lang="en-US" sz="2600" dirty="0"/>
                  <a:t>Where have we seen Bayes’ Theorem before? Why do we care? </a:t>
                </a: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717433"/>
              </a:xfrm>
              <a:blipFill>
                <a:blip r:embed="rId2"/>
                <a:stretch>
                  <a:fillRect l="-982" t="-1072" b="-6434"/>
                </a:stretch>
              </a:blipFill>
            </p:spPr>
            <p:txBody>
              <a:bodyPr/>
              <a:lstStyle/>
              <a:p>
                <a:r>
                  <a:rPr lang="en-US">
                    <a:noFill/>
                  </a:rPr>
                  <a:t> </a:t>
                </a:r>
              </a:p>
            </p:txBody>
          </p:sp>
        </mc:Fallback>
      </mc:AlternateContent>
    </p:spTree>
    <p:extLst>
      <p:ext uri="{BB962C8B-B14F-4D97-AF65-F5344CB8AC3E}">
        <p14:creationId xmlns:p14="http://schemas.microsoft.com/office/powerpoint/2010/main" val="2075070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 the model</a:t>
            </a:r>
          </a:p>
        </p:txBody>
      </p:sp>
      <p:sp>
        <p:nvSpPr>
          <p:cNvPr id="3" name="Content Placeholder 2"/>
          <p:cNvSpPr>
            <a:spLocks noGrp="1"/>
          </p:cNvSpPr>
          <p:nvPr>
            <p:ph idx="1"/>
          </p:nvPr>
        </p:nvSpPr>
        <p:spPr>
          <a:xfrm>
            <a:off x="847270" y="1312433"/>
            <a:ext cx="10327008" cy="4991235"/>
          </a:xfrm>
        </p:spPr>
        <p:txBody>
          <a:bodyPr/>
          <a:lstStyle/>
          <a:p>
            <a:r>
              <a:rPr lang="en-US" sz="2600" dirty="0"/>
              <a:t>Last time we saw the general form of the multiple logistic regression model.  Specifically we can define a multiple logistic regression model to predict </a:t>
            </a:r>
            <a:r>
              <a:rPr lang="en-US" sz="2600" i="1" dirty="0"/>
              <a:t>P</a:t>
            </a:r>
            <a:r>
              <a:rPr lang="en-US" sz="2600" dirty="0"/>
              <a:t>(</a:t>
            </a:r>
            <a:r>
              <a:rPr lang="en-US" sz="2600" i="1" dirty="0"/>
              <a:t>Y</a:t>
            </a:r>
            <a:r>
              <a:rPr lang="en-US" sz="2600" dirty="0"/>
              <a:t> = 1) as such: </a:t>
            </a:r>
          </a:p>
          <a:p>
            <a:endParaRPr lang="en-US" sz="2600" dirty="0"/>
          </a:p>
          <a:p>
            <a:endParaRPr lang="en-US" sz="2600" dirty="0"/>
          </a:p>
          <a:p>
            <a:endParaRPr lang="en-US" sz="2600" dirty="0"/>
          </a:p>
          <a:p>
            <a:r>
              <a:rPr lang="en-US" sz="2600" dirty="0"/>
              <a:t>where there are </a:t>
            </a:r>
            <a:r>
              <a:rPr lang="en-US" sz="2600" i="1" dirty="0"/>
              <a:t>p</a:t>
            </a:r>
            <a:r>
              <a:rPr lang="en-US" sz="2600" dirty="0"/>
              <a:t> predictors: </a:t>
            </a:r>
            <a:r>
              <a:rPr lang="en-US" sz="2600" b="1" i="1" dirty="0"/>
              <a:t>X</a:t>
            </a:r>
            <a:r>
              <a:rPr lang="en-US" sz="2600" dirty="0"/>
              <a:t> = (</a:t>
            </a:r>
            <a:r>
              <a:rPr lang="en-US" sz="2600" i="1" dirty="0"/>
              <a:t>X</a:t>
            </a:r>
            <a:r>
              <a:rPr lang="en-US" sz="2600" baseline="-25000" dirty="0"/>
              <a:t>1</a:t>
            </a:r>
            <a:r>
              <a:rPr lang="en-US" sz="2600" dirty="0"/>
              <a:t>, </a:t>
            </a:r>
            <a:r>
              <a:rPr lang="en-US" sz="2600" i="1" dirty="0"/>
              <a:t>X</a:t>
            </a:r>
            <a:r>
              <a:rPr lang="en-US" sz="2600" baseline="-25000" dirty="0"/>
              <a:t>2</a:t>
            </a:r>
            <a:r>
              <a:rPr lang="en-US" sz="2600" dirty="0"/>
              <a:t>, ..., </a:t>
            </a:r>
            <a:r>
              <a:rPr lang="en-US" sz="2600" i="1" dirty="0" err="1"/>
              <a:t>X</a:t>
            </a:r>
            <a:r>
              <a:rPr lang="en-US" sz="2600" i="1" baseline="-25000" dirty="0" err="1"/>
              <a:t>p</a:t>
            </a:r>
            <a:r>
              <a:rPr lang="en-US" sz="2600" dirty="0"/>
              <a:t>).</a:t>
            </a:r>
          </a:p>
          <a:p>
            <a:br>
              <a:rPr lang="en-US" sz="2600" dirty="0"/>
            </a:br>
            <a:r>
              <a:rPr lang="en-US" sz="2600" dirty="0"/>
              <a:t>Note: statisticians are often lazy and use the notation “log” to mean “ln” (the text does this). We will write log</a:t>
            </a:r>
            <a:r>
              <a:rPr lang="en-US" sz="2600" baseline="-25000" dirty="0"/>
              <a:t>10</a:t>
            </a:r>
            <a:r>
              <a:rPr lang="en-US" sz="2600" dirty="0"/>
              <a:t> if this is what we mean. </a:t>
            </a:r>
            <a:endParaRPr lang="en-US" sz="2600" dirty="0">
              <a:effectLst/>
            </a:endParaRPr>
          </a:p>
        </p:txBody>
      </p:sp>
      <p:pic>
        <p:nvPicPr>
          <p:cNvPr id="4" name="Picture 3">
            <a:extLst>
              <a:ext uri="{FF2B5EF4-FFF2-40B4-BE49-F238E27FC236}">
                <a16:creationId xmlns:a16="http://schemas.microsoft.com/office/drawing/2014/main" id="{1A0775DD-C757-9E4C-9A74-F8825C721E5E}"/>
              </a:ext>
            </a:extLst>
          </p:cNvPr>
          <p:cNvPicPr>
            <a:picLocks noChangeAspect="1"/>
          </p:cNvPicPr>
          <p:nvPr/>
        </p:nvPicPr>
        <p:blipFill>
          <a:blip r:embed="rId2"/>
          <a:stretch>
            <a:fillRect/>
          </a:stretch>
        </p:blipFill>
        <p:spPr>
          <a:xfrm>
            <a:off x="1772577" y="3020373"/>
            <a:ext cx="7786233" cy="787677"/>
          </a:xfrm>
          <a:prstGeom prst="rect">
            <a:avLst/>
          </a:prstGeom>
        </p:spPr>
      </p:pic>
    </p:spTree>
    <p:extLst>
      <p:ext uri="{BB962C8B-B14F-4D97-AF65-F5344CB8AC3E}">
        <p14:creationId xmlns:p14="http://schemas.microsoft.com/office/powerpoint/2010/main" val="1269812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In the diagnostic testing paradigm, one cares about whether the results of a test (like a classification test) matches truth (the true class that observation belongs to). The simplest version of this is trying to detect disease (</a:t>
            </a:r>
            <a:r>
              <a:rPr lang="en-US" i="1" dirty="0"/>
              <a:t>D</a:t>
            </a:r>
            <a:r>
              <a:rPr lang="en-US" dirty="0"/>
              <a:t>+ vs. </a:t>
            </a:r>
            <a:r>
              <a:rPr lang="en-US" i="1" dirty="0"/>
              <a:t>D</a:t>
            </a:r>
            <a:r>
              <a:rPr lang="en-US" dirty="0"/>
              <a:t>−) based on a diagnostic test (</a:t>
            </a:r>
            <a:r>
              <a:rPr lang="en-US" i="1" dirty="0"/>
              <a:t>T</a:t>
            </a:r>
            <a:r>
              <a:rPr lang="en-US" dirty="0"/>
              <a:t>+ vs.</a:t>
            </a:r>
            <a:r>
              <a:rPr lang="en-US" i="1" dirty="0"/>
              <a:t> T</a:t>
            </a:r>
            <a:r>
              <a:rPr lang="en-US" dirty="0"/>
              <a:t>−). </a:t>
            </a:r>
          </a:p>
          <a:p>
            <a:endParaRPr lang="en-US" sz="900" dirty="0"/>
          </a:p>
          <a:p>
            <a:r>
              <a:rPr lang="en-US" dirty="0"/>
              <a:t>Medical examples of this include various screening tests: breast cancer screening through (</a:t>
            </a:r>
            <a:r>
              <a:rPr lang="en-US" dirty="0" err="1"/>
              <a:t>i</a:t>
            </a:r>
            <a:r>
              <a:rPr lang="en-US" dirty="0"/>
              <a:t>) self-examination and (ii) mammography, prostate cancer screening through (iii) PSA tests, and Colo-rectal cancer through (iv) colonoscopies. </a:t>
            </a:r>
          </a:p>
          <a:p>
            <a:endParaRPr lang="en-US" sz="900" dirty="0"/>
          </a:p>
          <a:p>
            <a:r>
              <a:rPr lang="en-US" dirty="0"/>
              <a:t>These tests are a little controversial because of poor predictive probability of the tests. </a:t>
            </a:r>
            <a:endParaRPr lang="en-US" dirty="0">
              <a:effectLst/>
            </a:endParaRPr>
          </a:p>
        </p:txBody>
      </p:sp>
    </p:spTree>
    <p:extLst>
      <p:ext uri="{BB962C8B-B14F-4D97-AF65-F5344CB8AC3E}">
        <p14:creationId xmlns:p14="http://schemas.microsoft.com/office/powerpoint/2010/main" val="3459971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717433"/>
              </a:xfrm>
            </p:spPr>
            <p:txBody>
              <a:bodyPr/>
              <a:lstStyle/>
              <a:p>
                <a:r>
                  <a:rPr lang="en-US" sz="2600" dirty="0"/>
                  <a:t>Bayes’ theorem can be rewritten for diagnostic tests:</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𝐷</m:t>
                          </m:r>
                          <m:r>
                            <a:rPr lang="en-US" sz="2600" b="0" i="1" smtClean="0">
                              <a:latin typeface="Cambria Math" panose="02040503050406030204" pitchFamily="18" charset="0"/>
                            </a:rPr>
                            <m:t>+</m:t>
                          </m:r>
                        </m:e>
                        <m:e>
                          <m:r>
                            <a:rPr lang="en-US" sz="2600" b="0" i="1" smtClean="0">
                              <a:latin typeface="Cambria Math" panose="02040503050406030204" pitchFamily="18" charset="0"/>
                            </a:rPr>
                            <m:t>𝑇</m:t>
                          </m:r>
                          <m:r>
                            <a:rPr lang="en-US" sz="2600" b="0" i="1" smtClean="0">
                              <a:latin typeface="Cambria Math" panose="02040503050406030204" pitchFamily="18" charset="0"/>
                            </a:rPr>
                            <m:t>+</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𝑇</m:t>
                              </m:r>
                              <m:r>
                                <a:rPr lang="en-US" sz="2600" b="0" i="1" smtClean="0">
                                  <a:latin typeface="Cambria Math" panose="02040503050406030204" pitchFamily="18" charset="0"/>
                                </a:rPr>
                                <m:t>+</m:t>
                              </m:r>
                            </m:e>
                            <m:e>
                              <m:r>
                                <a:rPr lang="en-US" sz="2600" b="0" i="1" smtClean="0">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i="1">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b="0" i="1" smtClean="0">
                              <a:latin typeface="Cambria Math" panose="02040503050406030204" pitchFamily="18" charset="0"/>
                            </a:rPr>
                            <m:t>−</m:t>
                          </m:r>
                          <m:r>
                            <a:rPr lang="en-US" sz="2600" i="1">
                              <a:latin typeface="Cambria Math" panose="02040503050406030204" pitchFamily="18" charset="0"/>
                            </a:rPr>
                            <m:t>)</m:t>
                          </m:r>
                        </m:den>
                      </m:f>
                    </m:oMath>
                  </m:oMathPara>
                </a14:m>
                <a:endParaRPr lang="en-US" sz="2600" dirty="0"/>
              </a:p>
              <a:p>
                <a:r>
                  <a:rPr lang="en-US" sz="2600" dirty="0"/>
                  <a:t>These probability quantities can then be defined as: </a:t>
                </a:r>
              </a:p>
              <a:p>
                <a:pPr marL="457200" indent="-457200">
                  <a:buFont typeface="Arial" panose="020B0604020202020204" pitchFamily="34" charset="0"/>
                  <a:buChar char="•"/>
                </a:pPr>
                <a:r>
                  <a:rPr lang="en-US" sz="2600" i="1" dirty="0"/>
                  <a:t>Sensitivity</a:t>
                </a:r>
                <a:r>
                  <a:rPr lang="en-US" sz="2600" dirty="0"/>
                  <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i="1">
                            <a:latin typeface="Cambria Math" panose="02040503050406030204" pitchFamily="18" charset="0"/>
                          </a:rPr>
                          <m:t>+</m:t>
                        </m:r>
                      </m:e>
                    </m:d>
                  </m:oMath>
                </a14:m>
                <a:endParaRPr lang="en-US" sz="2600" dirty="0"/>
              </a:p>
              <a:p>
                <a:pPr marL="457200" indent="-457200">
                  <a:buFont typeface="Arial" panose="020B0604020202020204" pitchFamily="34" charset="0"/>
                  <a:buChar char="•"/>
                </a:pPr>
                <a:r>
                  <a:rPr lang="en-US" sz="2600" i="1" dirty="0"/>
                  <a:t>Specificity</a:t>
                </a:r>
                <a:r>
                  <a:rPr lang="en-US" sz="2600" dirty="0"/>
                  <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b="0" i="1" smtClean="0">
                            <a:latin typeface="Cambria Math" panose="02040503050406030204" pitchFamily="18" charset="0"/>
                          </a:rPr>
                          <m:t>−</m:t>
                        </m:r>
                      </m:e>
                      <m:e>
                        <m:r>
                          <a:rPr lang="en-US" sz="2600" i="1">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Prevalence</a:t>
                </a:r>
                <a:r>
                  <a:rPr lang="en-US" sz="2600" dirty="0"/>
                  <a:t>: </a:t>
                </a:r>
                <a14:m>
                  <m:oMath xmlns:m="http://schemas.openxmlformats.org/officeDocument/2006/math">
                    <m:r>
                      <a:rPr lang="en-US" sz="260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Positive Predictive Value</a:t>
                </a:r>
                <a:r>
                  <a:rPr lang="en-US" sz="2600" dirty="0"/>
                  <a:t>: </a:t>
                </a:r>
                <a14:m>
                  <m:oMath xmlns:m="http://schemas.openxmlformats.org/officeDocument/2006/math">
                    <m:r>
                      <a:rPr lang="en-US" sz="2600" i="1">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r>
                      <a:rPr lang="en-US" sz="2600" b="0" i="1" smtClean="0">
                        <a:latin typeface="Cambria Math" panose="02040503050406030204" pitchFamily="18" charset="0"/>
                      </a:rPr>
                      <m:t>𝑇</m:t>
                    </m:r>
                    <m:r>
                      <a:rPr lang="en-US" sz="2600" b="0" i="1" smtClean="0">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Negative Predictive Value</a:t>
                </a:r>
                <a:r>
                  <a:rPr lang="en-US" sz="2600" dirty="0"/>
                  <a:t>: </a:t>
                </a:r>
                <a14:m>
                  <m:oMath xmlns:m="http://schemas.openxmlformats.org/officeDocument/2006/math">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b="0" i="1" smtClean="0">
                        <a:latin typeface="Cambria Math" panose="02040503050406030204" pitchFamily="18" charset="0"/>
                      </a:rPr>
                      <m:t>−</m:t>
                    </m:r>
                    <m:r>
                      <a:rPr lang="en-US" sz="2600" i="1">
                        <a:latin typeface="Cambria Math" panose="02040503050406030204" pitchFamily="18" charset="0"/>
                      </a:rPr>
                      <m:t>|</m:t>
                    </m:r>
                    <m:r>
                      <a:rPr lang="en-US" sz="2600" i="1">
                        <a:latin typeface="Cambria Math" panose="02040503050406030204" pitchFamily="18" charset="0"/>
                      </a:rPr>
                      <m:t>𝑇</m:t>
                    </m:r>
                    <m:r>
                      <a:rPr lang="en-US" sz="2600" b="0" i="1" smtClean="0">
                        <a:latin typeface="Cambria Math" panose="02040503050406030204" pitchFamily="18" charset="0"/>
                      </a:rPr>
                      <m:t>−</m:t>
                    </m:r>
                    <m:r>
                      <a:rPr lang="en-US" sz="2600" i="1">
                        <a:latin typeface="Cambria Math" panose="02040503050406030204" pitchFamily="18" charset="0"/>
                      </a:rPr>
                      <m:t>) </m:t>
                    </m:r>
                  </m:oMath>
                </a14:m>
                <a:endParaRPr lang="en-US" sz="2600" dirty="0"/>
              </a:p>
              <a:p>
                <a:r>
                  <a:rPr lang="en-US" sz="2600" dirty="0"/>
                  <a:t>How do positive and negative predictive values relate? Be careful... </a:t>
                </a: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983" t="-1075" b="-1882"/>
                </a:stretch>
              </a:blipFill>
            </p:spPr>
            <p:txBody>
              <a:bodyPr/>
              <a:lstStyle/>
              <a:p>
                <a:r>
                  <a:rPr lang="en-US">
                    <a:noFill/>
                  </a:rPr>
                  <a:t> </a:t>
                </a:r>
              </a:p>
            </p:txBody>
          </p:sp>
        </mc:Fallback>
      </mc:AlternateContent>
    </p:spTree>
    <p:extLst>
      <p:ext uri="{BB962C8B-B14F-4D97-AF65-F5344CB8AC3E}">
        <p14:creationId xmlns:p14="http://schemas.microsoft.com/office/powerpoint/2010/main" val="3236483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mentioned that these tests are a little controversial because of their poor predictive probability. When will these tests have poor positive predictive probability? </a:t>
            </a:r>
          </a:p>
          <a:p>
            <a:endParaRPr lang="en-US" sz="900" dirty="0"/>
          </a:p>
          <a:p>
            <a:r>
              <a:rPr lang="en-US" dirty="0"/>
              <a:t>When the disease is not very prevalent, then the number of ’false positives’ will overwhelm the number of true positive. For example, PSA screening for prostate cancer has sensitivity of about 90% and specificity of about 97% for some age groups (men in their fifties), but prevalence is about 0.1%. </a:t>
            </a:r>
          </a:p>
          <a:p>
            <a:endParaRPr lang="en-US" sz="900" dirty="0"/>
          </a:p>
          <a:p>
            <a:r>
              <a:rPr lang="en-US" dirty="0"/>
              <a:t>What is positive predictive probability for this diagnostic test? </a:t>
            </a:r>
            <a:endParaRPr lang="en-US" dirty="0">
              <a:effectLst/>
            </a:endParaRPr>
          </a:p>
        </p:txBody>
      </p:sp>
    </p:spTree>
    <p:extLst>
      <p:ext uri="{BB962C8B-B14F-4D97-AF65-F5344CB8AC3E}">
        <p14:creationId xmlns:p14="http://schemas.microsoft.com/office/powerpoint/2010/main" val="23132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dirty="0"/>
                  <a:t>As data scientists, why do we care about diagnostic testing from the medical world? (hint: it’s not just because Kevin is a trained biostatistician!) </a:t>
                </a:r>
              </a:p>
              <a:p>
                <a:r>
                  <a:rPr lang="en-US" dirty="0"/>
                  <a:t>Because classification can be thought of as a diagnostic test. Let </a:t>
                </a:r>
                <a:r>
                  <a:rPr lang="en-US" i="1" dirty="0"/>
                  <a:t>Y</a:t>
                </a:r>
                <a:r>
                  <a:rPr lang="en-US" i="1" baseline="-25000" dirty="0"/>
                  <a:t>i</a:t>
                </a:r>
                <a:r>
                  <a:rPr lang="en-US" dirty="0"/>
                  <a:t> = </a:t>
                </a:r>
                <a:r>
                  <a:rPr lang="en-US" i="1" dirty="0"/>
                  <a:t>k</a:t>
                </a:r>
                <a:r>
                  <a:rPr lang="en-US" dirty="0"/>
                  <a:t> be the event that observation </a:t>
                </a:r>
                <a:r>
                  <a:rPr lang="en-US" i="1" dirty="0" err="1"/>
                  <a:t>i</a:t>
                </a:r>
                <a:r>
                  <a:rPr lang="en-US" dirty="0"/>
                  <a:t> truly belongs to category </a:t>
                </a:r>
                <a:r>
                  <a:rPr lang="en-US" i="1" dirty="0"/>
                  <a:t>k</a:t>
                </a:r>
                <a:r>
                  <a:rPr lang="en-US" dirty="0"/>
                  <a:t>, and let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r>
                      <a:rPr lang="en-US" b="0" i="1" dirty="0" smtClean="0">
                        <a:latin typeface="Cambria Math" panose="02040503050406030204" pitchFamily="18" charset="0"/>
                      </a:rPr>
                      <m:t>𝑘</m:t>
                    </m:r>
                  </m:oMath>
                </a14:m>
                <a:r>
                  <a:rPr lang="en-US" dirty="0"/>
                  <a:t> the event that we correctly predict it to be in class </a:t>
                </a:r>
                <a:r>
                  <a:rPr lang="en-US" i="1" dirty="0"/>
                  <a:t>k</a:t>
                </a:r>
                <a:r>
                  <a:rPr lang="en-US" dirty="0"/>
                  <a:t>. Then Bayes’ rule states that our </a:t>
                </a:r>
                <a:r>
                  <a:rPr lang="en-US" i="1" dirty="0"/>
                  <a:t>Positive Predictive Value </a:t>
                </a:r>
                <a:r>
                  <a:rPr lang="en-US" dirty="0"/>
                  <a:t>for classification is:</a:t>
                </a:r>
              </a:p>
              <a:p>
                <a:r>
                  <a:rPr lang="en-US" dirty="0"/>
                  <a:t> </a:t>
                </a:r>
              </a:p>
              <a:p>
                <a:endParaRPr lang="en-US" dirty="0">
                  <a:effectLst/>
                </a:endParaRPr>
              </a:p>
              <a:p>
                <a:r>
                  <a:rPr lang="en-US" dirty="0"/>
                  <a:t>Thus the probability of a predicted outcome truly being in a specific group depends on what? The proportion of observations in that class! </a:t>
                </a:r>
              </a:p>
              <a:p>
                <a:endParaRPr lang="en-US" dirty="0"/>
              </a:p>
              <a:p>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r="-1229" b="-799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CFABCBF-D491-CA43-AD0A-3457E269CD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415" y="4203742"/>
            <a:ext cx="10548937" cy="909223"/>
          </a:xfrm>
          <a:prstGeom prst="rect">
            <a:avLst/>
          </a:prstGeom>
        </p:spPr>
      </p:pic>
    </p:spTree>
    <p:extLst>
      <p:ext uri="{BB962C8B-B14F-4D97-AF65-F5344CB8AC3E}">
        <p14:creationId xmlns:p14="http://schemas.microsoft.com/office/powerpoint/2010/main" val="578365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Classification</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dirty="0"/>
                  <a:t>There are 2 major types of error in classification problems based on a binary outcome. They are: </a:t>
                </a:r>
              </a:p>
              <a:p>
                <a:endParaRPr lang="en-US" dirty="0"/>
              </a:p>
              <a:p>
                <a:r>
                  <a:rPr lang="en-US" dirty="0"/>
                  <a:t>  False positives: incorrectly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dirty="0" smtClean="0">
                        <a:latin typeface="Cambria Math" panose="02040503050406030204" pitchFamily="18" charset="0"/>
                      </a:rPr>
                      <m:t>=1</m:t>
                    </m:r>
                  </m:oMath>
                </a14:m>
                <a:r>
                  <a:rPr lang="en-US" dirty="0"/>
                  <a:t> when it truly is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=0</m:t>
                    </m:r>
                  </m:oMath>
                </a14:m>
                <a:r>
                  <a:rPr lang="en-US" dirty="0"/>
                  <a:t>. </a:t>
                </a:r>
              </a:p>
              <a:p>
                <a:r>
                  <a:rPr lang="en-US" dirty="0"/>
                  <a:t>  False negative: incorrectly predicting</a:t>
                </a:r>
                <a14:m>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i="1" dirty="0">
                        <a:latin typeface="Cambria Math" panose="02040503050406030204" pitchFamily="18" charset="0"/>
                      </a:rPr>
                      <m:t>=</m:t>
                    </m:r>
                    <m:r>
                      <a:rPr lang="en-US" b="0" i="1" dirty="0" smtClean="0">
                        <a:latin typeface="Cambria Math" panose="02040503050406030204" pitchFamily="18" charset="0"/>
                      </a:rPr>
                      <m:t>0</m:t>
                    </m:r>
                  </m:oMath>
                </a14:m>
                <a:r>
                  <a:rPr lang="en-US" dirty="0"/>
                  <a:t> when it truly is in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=1</m:t>
                    </m:r>
                  </m:oMath>
                </a14:m>
                <a:r>
                  <a:rPr lang="en-US" dirty="0"/>
                  <a:t>. </a:t>
                </a:r>
              </a:p>
              <a:p>
                <a:endParaRPr lang="en-US" dirty="0"/>
              </a:p>
              <a:p>
                <a:r>
                  <a:rPr lang="en-US" dirty="0"/>
                  <a:t>The results of a classification algorithm are often summarized in two ways: a confusion table, sometimes called a contingency table, or a 2x2 table (more generally (</a:t>
                </a:r>
                <a:r>
                  <a:rPr lang="en-US" i="1" dirty="0"/>
                  <a:t>k </a:t>
                </a:r>
                <a:r>
                  <a:rPr lang="en-US" dirty="0"/>
                  <a:t>x </a:t>
                </a:r>
                <a:r>
                  <a:rPr lang="en-US" i="1" dirty="0"/>
                  <a:t>k</a:t>
                </a:r>
                <a:r>
                  <a:rPr lang="en-US" dirty="0"/>
                  <a:t>) table) and a receiver operating characteristics (ROC) curve.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r="-1106" b="-1289"/>
                </a:stretch>
              </a:blipFill>
            </p:spPr>
            <p:txBody>
              <a:bodyPr/>
              <a:lstStyle/>
              <a:p>
                <a:r>
                  <a:rPr lang="en-US">
                    <a:noFill/>
                  </a:rPr>
                  <a:t> </a:t>
                </a:r>
              </a:p>
            </p:txBody>
          </p:sp>
        </mc:Fallback>
      </mc:AlternateContent>
    </p:spTree>
    <p:extLst>
      <p:ext uri="{BB962C8B-B14F-4D97-AF65-F5344CB8AC3E}">
        <p14:creationId xmlns:p14="http://schemas.microsoft.com/office/powerpoint/2010/main" val="550502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table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sz="2600" dirty="0"/>
              <a:t>When a classification algorithm (like logistic regression) is used, the results can be summarize in a (</a:t>
            </a:r>
            <a:r>
              <a:rPr lang="en-US" sz="2600" i="1" dirty="0"/>
              <a:t>k </a:t>
            </a:r>
            <a:r>
              <a:rPr lang="en-US" sz="2600" dirty="0"/>
              <a:t>x </a:t>
            </a:r>
            <a:r>
              <a:rPr lang="en-US" sz="2600" i="1" dirty="0"/>
              <a:t>k</a:t>
            </a:r>
            <a:r>
              <a:rPr lang="en-US" sz="2600" dirty="0"/>
              <a:t>) table as such: </a:t>
            </a:r>
          </a:p>
          <a:p>
            <a:endParaRPr lang="en-US" sz="2600" dirty="0"/>
          </a:p>
          <a:p>
            <a:endParaRPr lang="en-US" sz="2600" dirty="0"/>
          </a:p>
          <a:p>
            <a:br>
              <a:rPr lang="en-US" sz="2600" dirty="0"/>
            </a:br>
            <a:br>
              <a:rPr lang="en-US" sz="2600" dirty="0"/>
            </a:br>
            <a:br>
              <a:rPr lang="en-US" sz="2600" dirty="0"/>
            </a:br>
            <a:r>
              <a:rPr lang="en-US" sz="2600" dirty="0"/>
              <a:t>The table above was a classification based on a logistic regression model to predict political party (Dem. vs. Rep.) based on 3 predictors: </a:t>
            </a:r>
            <a:r>
              <a:rPr lang="en-US" sz="2600" i="1" dirty="0"/>
              <a:t>X</a:t>
            </a:r>
            <a:r>
              <a:rPr lang="en-US" sz="2600" baseline="-25000" dirty="0"/>
              <a:t>1</a:t>
            </a:r>
            <a:r>
              <a:rPr lang="en-US" sz="2600" dirty="0"/>
              <a:t> = whether respondent believes abortion is legal, </a:t>
            </a:r>
            <a:r>
              <a:rPr lang="en-US" sz="2600" i="1" dirty="0"/>
              <a:t>X</a:t>
            </a:r>
            <a:r>
              <a:rPr lang="en-US" sz="2600" baseline="-25000" dirty="0"/>
              <a:t>2</a:t>
            </a:r>
            <a:r>
              <a:rPr lang="en-US" sz="2600" dirty="0"/>
              <a:t> = income (logged) and </a:t>
            </a:r>
            <a:r>
              <a:rPr lang="en-US" sz="2600" i="1" dirty="0"/>
              <a:t>X</a:t>
            </a:r>
            <a:r>
              <a:rPr lang="en-US" sz="2600" baseline="-25000" dirty="0"/>
              <a:t>3</a:t>
            </a:r>
            <a:r>
              <a:rPr lang="en-US" sz="2600" dirty="0"/>
              <a:t> = years of education. </a:t>
            </a:r>
          </a:p>
          <a:p>
            <a:r>
              <a:rPr lang="en-US" sz="2600" dirty="0"/>
              <a:t>What are the false positive and false negative rates for this classifier? </a:t>
            </a:r>
            <a:endParaRPr lang="en-US" sz="2600" dirty="0">
              <a:effectLst/>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ECE5116-481B-134E-90DA-F049C0E2F184}"/>
                  </a:ext>
                </a:extLst>
              </p:cNvPr>
              <p:cNvGraphicFramePr>
                <a:graphicFrameLocks noGrp="1"/>
              </p:cNvGraphicFramePr>
              <p:nvPr>
                <p:extLst>
                  <p:ext uri="{D42A27DB-BD31-4B8C-83A1-F6EECF244321}">
                    <p14:modId xmlns:p14="http://schemas.microsoft.com/office/powerpoint/2010/main" val="2706046914"/>
                  </p:ext>
                </p:extLst>
              </p:nvPr>
            </p:nvGraphicFramePr>
            <p:xfrm>
              <a:off x="833415" y="1807874"/>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0">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not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not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487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5" name="Table 4">
                <a:extLst>
                  <a:ext uri="{FF2B5EF4-FFF2-40B4-BE49-F238E27FC236}">
                    <a16:creationId xmlns:a16="http://schemas.microsoft.com/office/drawing/2014/main" id="{EECE5116-481B-134E-90DA-F049C0E2F184}"/>
                  </a:ext>
                </a:extLst>
              </p:cNvPr>
              <p:cNvGraphicFramePr>
                <a:graphicFrameLocks noGrp="1"/>
              </p:cNvGraphicFramePr>
              <p:nvPr>
                <p:extLst>
                  <p:ext uri="{D42A27DB-BD31-4B8C-83A1-F6EECF244321}">
                    <p14:modId xmlns:p14="http://schemas.microsoft.com/office/powerpoint/2010/main" val="2706046914"/>
                  </p:ext>
                </p:extLst>
              </p:nvPr>
            </p:nvGraphicFramePr>
            <p:xfrm>
              <a:off x="833415" y="1807874"/>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276" t="-5357" r="-82069"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0380" t="-5357" r="-422"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2" t="-105357" r="-207059" b="-112500"/>
                          </a:stretch>
                        </a:blipFill>
                      </a:tcPr>
                    </a:tc>
                    <a:tc>
                      <a:txBody>
                        <a:bodyPr/>
                        <a:lstStyle/>
                        <a:p>
                          <a:pPr algn="ctr"/>
                          <a:r>
                            <a:rPr lang="en-US" sz="2800"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487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2" t="-209091" r="-207059" b="-14545"/>
                          </a:stretch>
                        </a:blipFill>
                      </a:tcPr>
                    </a:tc>
                    <a:tc>
                      <a:txBody>
                        <a:bodyPr/>
                        <a:lstStyle/>
                        <a:p>
                          <a:pPr algn="ctr"/>
                          <a:r>
                            <a:rPr lang="en-US" sz="2800" dirty="0"/>
                            <a:t>311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p:spTree>
    <p:extLst>
      <p:ext uri="{BB962C8B-B14F-4D97-AF65-F5344CB8AC3E}">
        <p14:creationId xmlns:p14="http://schemas.microsoft.com/office/powerpoint/2010/main" val="2928155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Classifier Choice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sz="2600" dirty="0"/>
                  <a:t>A classifier’s error rates can be tuned to modify this table. How? </a:t>
                </a:r>
              </a:p>
              <a:p>
                <a:r>
                  <a:rPr lang="en-US" sz="2600" dirty="0"/>
                  <a:t>The choice of the Bayes’ classifier level will modify the characteristics of this table. </a:t>
                </a:r>
              </a:p>
              <a:p>
                <a:r>
                  <a:rPr lang="en-US" sz="2600" dirty="0"/>
                  <a:t>If we thought is was more important to predict republicans correctly (lower false positive rate), what could we do for our Bayes’ classifier level? </a:t>
                </a:r>
              </a:p>
              <a:p>
                <a:r>
                  <a:rPr lang="en-US" sz="2600" dirty="0"/>
                  <a:t>We could classify instead based on: </a:t>
                </a:r>
              </a:p>
              <a:p>
                <a:endParaRPr lang="en-US" sz="900" dirty="0"/>
              </a:p>
              <a:p>
                <a:pPr/>
                <a14:m>
                  <m:oMathPara xmlns:m="http://schemas.openxmlformats.org/officeDocument/2006/math">
                    <m:oMathParaPr>
                      <m:jc m:val="centerGroup"/>
                    </m:oMathParaPr>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𝑃</m:t>
                          </m:r>
                        </m:e>
                      </m:acc>
                      <m:d>
                        <m:dPr>
                          <m:ctrlPr>
                            <a:rPr lang="en-US" sz="2600" i="1">
                              <a:latin typeface="Cambria Math" panose="02040503050406030204" pitchFamily="18" charset="0"/>
                            </a:rPr>
                          </m:ctrlPr>
                        </m:dPr>
                        <m:e>
                          <m:r>
                            <a:rPr lang="en-US" sz="2600" i="1">
                              <a:latin typeface="Cambria Math" panose="02040503050406030204" pitchFamily="18" charset="0"/>
                            </a:rPr>
                            <m:t>𝑌</m:t>
                          </m:r>
                          <m:r>
                            <a:rPr lang="en-US" sz="2600" i="1">
                              <a:latin typeface="Cambria Math" panose="02040503050406030204" pitchFamily="18" charset="0"/>
                            </a:rPr>
                            <m:t>=1</m:t>
                          </m:r>
                        </m:e>
                      </m:d>
                      <m:r>
                        <a:rPr lang="en-US" sz="2600" i="1">
                          <a:latin typeface="Cambria Math" panose="02040503050406030204" pitchFamily="18" charset="0"/>
                        </a:rPr>
                        <m:t>&lt;</m:t>
                      </m:r>
                      <m:r>
                        <a:rPr lang="en-US" sz="2600" i="1">
                          <a:latin typeface="Cambria Math" panose="02040503050406030204" pitchFamily="18" charset="0"/>
                          <a:ea typeface="Cambria Math" panose="02040503050406030204" pitchFamily="18" charset="0"/>
                        </a:rPr>
                        <m:t>𝜋</m:t>
                      </m:r>
                    </m:oMath>
                  </m:oMathPara>
                </a14:m>
                <a:endParaRPr lang="en-US" sz="2600" dirty="0">
                  <a:effectLst/>
                </a:endParaRPr>
              </a:p>
              <a:p>
                <a:endParaRPr lang="en-US" sz="900" dirty="0"/>
              </a:p>
              <a:p>
                <a:r>
                  <a:rPr lang="en-US" sz="2600" dirty="0"/>
                  <a:t>and we could choose </a:t>
                </a:r>
                <a14:m>
                  <m:oMath xmlns:m="http://schemas.openxmlformats.org/officeDocument/2006/math">
                    <m:r>
                      <a:rPr lang="en-US" sz="2600" i="1">
                        <a:latin typeface="Cambria Math" panose="02040503050406030204" pitchFamily="18" charset="0"/>
                        <a:ea typeface="Cambria Math" panose="02040503050406030204" pitchFamily="18" charset="0"/>
                      </a:rPr>
                      <m:t>𝜋</m:t>
                    </m:r>
                  </m:oMath>
                </a14:m>
                <a:r>
                  <a:rPr lang="el-GR" sz="2600" dirty="0"/>
                  <a:t> </a:t>
                </a:r>
                <a:r>
                  <a:rPr lang="en-US" sz="2600" dirty="0"/>
                  <a:t>to be some level other than 0.5. Let’s see what the table looks like if </a:t>
                </a:r>
                <a14:m>
                  <m:oMath xmlns:m="http://schemas.openxmlformats.org/officeDocument/2006/math">
                    <m:r>
                      <a:rPr lang="en-US" sz="2400" i="1">
                        <a:latin typeface="Cambria Math" panose="02040503050406030204" pitchFamily="18" charset="0"/>
                        <a:ea typeface="Cambria Math" panose="02040503050406030204" pitchFamily="18" charset="0"/>
                      </a:rPr>
                      <m:t>𝜋</m:t>
                    </m:r>
                  </m:oMath>
                </a14:m>
                <a:r>
                  <a:rPr lang="el-GR" sz="2600" dirty="0"/>
                  <a:t> </a:t>
                </a:r>
                <a:r>
                  <a:rPr lang="en-US" sz="2600" dirty="0"/>
                  <a:t>were 0.48 or 0.72 instead (why such strange numbers?). </a:t>
                </a:r>
              </a:p>
              <a:p>
                <a:endParaRPr lang="en-US" sz="2600" dirty="0">
                  <a:effectLst/>
                </a:endParaRPr>
              </a:p>
              <a:p>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983" t="-1031" r="-983"/>
                </a:stretch>
              </a:blipFill>
            </p:spPr>
            <p:txBody>
              <a:bodyPr/>
              <a:lstStyle/>
              <a:p>
                <a:r>
                  <a:rPr lang="en-US">
                    <a:noFill/>
                  </a:rPr>
                  <a:t> </a:t>
                </a:r>
              </a:p>
            </p:txBody>
          </p:sp>
        </mc:Fallback>
      </mc:AlternateContent>
    </p:spTree>
    <p:extLst>
      <p:ext uri="{BB962C8B-B14F-4D97-AF65-F5344CB8AC3E}">
        <p14:creationId xmlns:p14="http://schemas.microsoft.com/office/powerpoint/2010/main" val="3450376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Confusion tables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dirty="0"/>
                  <a:t>Based on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dirty="0"/>
                  <a:t> = 0.</a:t>
                </a:r>
                <a:r>
                  <a:rPr lang="en-US" dirty="0"/>
                  <a:t>48</a:t>
                </a:r>
                <a:r>
                  <a:rPr lang="el-GR" dirty="0"/>
                  <a:t>: </a:t>
                </a:r>
              </a:p>
              <a:p>
                <a:endParaRPr lang="en-US" dirty="0"/>
              </a:p>
              <a:p>
                <a:endParaRPr lang="en-US" dirty="0"/>
              </a:p>
              <a:p>
                <a:endParaRPr lang="en-US" dirty="0"/>
              </a:p>
              <a:p>
                <a:r>
                  <a:rPr lang="en-US" dirty="0"/>
                  <a:t>What has improved? What has worsened? </a:t>
                </a:r>
              </a:p>
              <a:p>
                <a:endParaRPr lang="en-US" dirty="0"/>
              </a:p>
              <a:p>
                <a:r>
                  <a:rPr lang="en-US" dirty="0"/>
                  <a:t>Based on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dirty="0"/>
                  <a:t> = 0.</a:t>
                </a:r>
                <a:r>
                  <a:rPr lang="en-US" dirty="0"/>
                  <a:t>72</a:t>
                </a:r>
                <a:r>
                  <a:rPr lang="el-GR" dirty="0"/>
                  <a:t>: </a:t>
                </a:r>
                <a:endParaRPr lang="en-US" dirty="0"/>
              </a:p>
              <a:p>
                <a:endParaRPr lang="en-US" dirty="0">
                  <a:effectLst/>
                </a:endParaRPr>
              </a:p>
              <a:p>
                <a:endParaRPr lang="en-US" dirty="0"/>
              </a:p>
              <a:p>
                <a:r>
                  <a:rPr lang="en-US" dirty="0"/>
                  <a:t>Which should we choose? Why? </a:t>
                </a:r>
              </a:p>
              <a:p>
                <a:endParaRPr lang="el-GR"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b="-77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60DB257A-C7FA-2549-8E4D-BE1F38CF6370}"/>
                  </a:ext>
                </a:extLst>
              </p:cNvPr>
              <p:cNvGraphicFramePr>
                <a:graphicFrameLocks noGrp="1"/>
              </p:cNvGraphicFramePr>
              <p:nvPr>
                <p:extLst>
                  <p:ext uri="{D42A27DB-BD31-4B8C-83A1-F6EECF244321}">
                    <p14:modId xmlns:p14="http://schemas.microsoft.com/office/powerpoint/2010/main" val="3410901883"/>
                  </p:ext>
                </p:extLst>
              </p:nvPr>
            </p:nvGraphicFramePr>
            <p:xfrm>
              <a:off x="3731307" y="859116"/>
              <a:ext cx="7913239" cy="2111375"/>
            </p:xfrm>
            <a:graphic>
              <a:graphicData uri="http://schemas.openxmlformats.org/drawingml/2006/table">
                <a:tbl>
                  <a:tblPr firstRow="1" bandRow="1">
                    <a:tableStyleId>{2D5ABB26-0587-4C30-8999-92F81FD0307C}</a:tableStyleId>
                  </a:tblPr>
                  <a:tblGrid>
                    <a:gridCol w="2580755">
                      <a:extLst>
                        <a:ext uri="{9D8B030D-6E8A-4147-A177-3AD203B41FA5}">
                          <a16:colId xmlns:a16="http://schemas.microsoft.com/office/drawing/2014/main" val="1636962821"/>
                        </a:ext>
                      </a:extLst>
                    </a:gridCol>
                    <a:gridCol w="2933940">
                      <a:extLst>
                        <a:ext uri="{9D8B030D-6E8A-4147-A177-3AD203B41FA5}">
                          <a16:colId xmlns:a16="http://schemas.microsoft.com/office/drawing/2014/main" val="1943210689"/>
                        </a:ext>
                      </a:extLst>
                    </a:gridCol>
                    <a:gridCol w="2398544">
                      <a:extLst>
                        <a:ext uri="{9D8B030D-6E8A-4147-A177-3AD203B41FA5}">
                          <a16:colId xmlns:a16="http://schemas.microsoft.com/office/drawing/2014/main" val="3274136849"/>
                        </a:ext>
                      </a:extLst>
                    </a:gridCol>
                  </a:tblGrid>
                  <a:tr h="12482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not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not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632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6" name="Table 5">
                <a:extLst>
                  <a:ext uri="{FF2B5EF4-FFF2-40B4-BE49-F238E27FC236}">
                    <a16:creationId xmlns:a16="http://schemas.microsoft.com/office/drawing/2014/main" id="{60DB257A-C7FA-2549-8E4D-BE1F38CF6370}"/>
                  </a:ext>
                </a:extLst>
              </p:cNvPr>
              <p:cNvGraphicFramePr>
                <a:graphicFrameLocks noGrp="1"/>
              </p:cNvGraphicFramePr>
              <p:nvPr>
                <p:extLst>
                  <p:ext uri="{D42A27DB-BD31-4B8C-83A1-F6EECF244321}">
                    <p14:modId xmlns:p14="http://schemas.microsoft.com/office/powerpoint/2010/main" val="3410901883"/>
                  </p:ext>
                </p:extLst>
              </p:nvPr>
            </p:nvGraphicFramePr>
            <p:xfrm>
              <a:off x="3731307" y="859116"/>
              <a:ext cx="7913239" cy="2111375"/>
            </p:xfrm>
            <a:graphic>
              <a:graphicData uri="http://schemas.openxmlformats.org/drawingml/2006/table">
                <a:tbl>
                  <a:tblPr firstRow="1" bandRow="1">
                    <a:tableStyleId>{2D5ABB26-0587-4C30-8999-92F81FD0307C}</a:tableStyleId>
                  </a:tblPr>
                  <a:tblGrid>
                    <a:gridCol w="2580755">
                      <a:extLst>
                        <a:ext uri="{9D8B030D-6E8A-4147-A177-3AD203B41FA5}">
                          <a16:colId xmlns:a16="http://schemas.microsoft.com/office/drawing/2014/main" val="1636962821"/>
                        </a:ext>
                      </a:extLst>
                    </a:gridCol>
                    <a:gridCol w="2933940">
                      <a:extLst>
                        <a:ext uri="{9D8B030D-6E8A-4147-A177-3AD203B41FA5}">
                          <a16:colId xmlns:a16="http://schemas.microsoft.com/office/drawing/2014/main" val="1943210689"/>
                        </a:ext>
                      </a:extLst>
                    </a:gridCol>
                    <a:gridCol w="2398544">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8312" t="-5357" r="-82251"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159" t="-5357" r="-529"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5357" r="-206373" b="-112500"/>
                          </a:stretch>
                        </a:blipFill>
                      </a:tcPr>
                    </a:tc>
                    <a:tc>
                      <a:txBody>
                        <a:bodyPr/>
                        <a:lstStyle/>
                        <a:p>
                          <a:pPr algn="ctr"/>
                          <a:r>
                            <a:rPr lang="en-US" sz="2800" dirty="0"/>
                            <a:t>143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632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9091" r="-206373" b="-14545"/>
                          </a:stretch>
                        </a:blipFill>
                      </a:tcPr>
                    </a:tc>
                    <a:tc>
                      <a:txBody>
                        <a:bodyPr/>
                        <a:lstStyle/>
                        <a:p>
                          <a:pPr algn="ctr"/>
                          <a:r>
                            <a:rPr lang="en-US" sz="2800" dirty="0"/>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1CC1D866-2820-0D4E-8CEF-94113099BCDC}"/>
                  </a:ext>
                </a:extLst>
              </p:cNvPr>
              <p:cNvGraphicFramePr>
                <a:graphicFrameLocks noGrp="1"/>
              </p:cNvGraphicFramePr>
              <p:nvPr>
                <p:extLst>
                  <p:ext uri="{D42A27DB-BD31-4B8C-83A1-F6EECF244321}">
                    <p14:modId xmlns:p14="http://schemas.microsoft.com/office/powerpoint/2010/main" val="3882608154"/>
                  </p:ext>
                </p:extLst>
              </p:nvPr>
            </p:nvGraphicFramePr>
            <p:xfrm>
              <a:off x="3731306" y="3464249"/>
              <a:ext cx="7913239" cy="2111375"/>
            </p:xfrm>
            <a:graphic>
              <a:graphicData uri="http://schemas.openxmlformats.org/drawingml/2006/table">
                <a:tbl>
                  <a:tblPr firstRow="1" bandRow="1">
                    <a:tableStyleId>{2D5ABB26-0587-4C30-8999-92F81FD0307C}</a:tableStyleId>
                  </a:tblPr>
                  <a:tblGrid>
                    <a:gridCol w="2580755">
                      <a:extLst>
                        <a:ext uri="{9D8B030D-6E8A-4147-A177-3AD203B41FA5}">
                          <a16:colId xmlns:a16="http://schemas.microsoft.com/office/drawing/2014/main" val="1636962821"/>
                        </a:ext>
                      </a:extLst>
                    </a:gridCol>
                    <a:gridCol w="2933940">
                      <a:extLst>
                        <a:ext uri="{9D8B030D-6E8A-4147-A177-3AD203B41FA5}">
                          <a16:colId xmlns:a16="http://schemas.microsoft.com/office/drawing/2014/main" val="1943210689"/>
                        </a:ext>
                      </a:extLst>
                    </a:gridCol>
                    <a:gridCol w="2398544">
                      <a:extLst>
                        <a:ext uri="{9D8B030D-6E8A-4147-A177-3AD203B41FA5}">
                          <a16:colId xmlns:a16="http://schemas.microsoft.com/office/drawing/2014/main" val="3274136849"/>
                        </a:ext>
                      </a:extLst>
                    </a:gridCol>
                  </a:tblGrid>
                  <a:tr h="12482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not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not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455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7" name="Table 6">
                <a:extLst>
                  <a:ext uri="{FF2B5EF4-FFF2-40B4-BE49-F238E27FC236}">
                    <a16:creationId xmlns:a16="http://schemas.microsoft.com/office/drawing/2014/main" id="{1CC1D866-2820-0D4E-8CEF-94113099BCDC}"/>
                  </a:ext>
                </a:extLst>
              </p:cNvPr>
              <p:cNvGraphicFramePr>
                <a:graphicFrameLocks noGrp="1"/>
              </p:cNvGraphicFramePr>
              <p:nvPr>
                <p:extLst>
                  <p:ext uri="{D42A27DB-BD31-4B8C-83A1-F6EECF244321}">
                    <p14:modId xmlns:p14="http://schemas.microsoft.com/office/powerpoint/2010/main" val="3882608154"/>
                  </p:ext>
                </p:extLst>
              </p:nvPr>
            </p:nvGraphicFramePr>
            <p:xfrm>
              <a:off x="3731306" y="3464249"/>
              <a:ext cx="7913239" cy="2111375"/>
            </p:xfrm>
            <a:graphic>
              <a:graphicData uri="http://schemas.openxmlformats.org/drawingml/2006/table">
                <a:tbl>
                  <a:tblPr firstRow="1" bandRow="1">
                    <a:tableStyleId>{2D5ABB26-0587-4C30-8999-92F81FD0307C}</a:tableStyleId>
                  </a:tblPr>
                  <a:tblGrid>
                    <a:gridCol w="2580755">
                      <a:extLst>
                        <a:ext uri="{9D8B030D-6E8A-4147-A177-3AD203B41FA5}">
                          <a16:colId xmlns:a16="http://schemas.microsoft.com/office/drawing/2014/main" val="1636962821"/>
                        </a:ext>
                      </a:extLst>
                    </a:gridCol>
                    <a:gridCol w="2933940">
                      <a:extLst>
                        <a:ext uri="{9D8B030D-6E8A-4147-A177-3AD203B41FA5}">
                          <a16:colId xmlns:a16="http://schemas.microsoft.com/office/drawing/2014/main" val="1943210689"/>
                        </a:ext>
                      </a:extLst>
                    </a:gridCol>
                    <a:gridCol w="2398544">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88312" t="-3571" r="-82251"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30159" t="-3571" r="-529"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3571" r="-206373" b="-112500"/>
                          </a:stretch>
                        </a:blipFill>
                      </a:tcPr>
                    </a:tc>
                    <a:tc>
                      <a:txBody>
                        <a:bodyPr/>
                        <a:lstStyle/>
                        <a:p>
                          <a:pPr algn="ctr"/>
                          <a:r>
                            <a:rPr lang="en-US" sz="2800" dirty="0"/>
                            <a:t>539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03571" r="-206373" b="-12500"/>
                          </a:stretch>
                        </a:blipFill>
                      </a:tcPr>
                    </a:tc>
                    <a:tc>
                      <a:txBody>
                        <a:bodyPr/>
                        <a:lstStyle/>
                        <a:p>
                          <a:pPr algn="ctr"/>
                          <a:r>
                            <a:rPr lang="en-US" sz="2800" dirty="0"/>
                            <a:t>455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p:spTree>
    <p:extLst>
      <p:ext uri="{BB962C8B-B14F-4D97-AF65-F5344CB8AC3E}">
        <p14:creationId xmlns:p14="http://schemas.microsoft.com/office/powerpoint/2010/main" val="318654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Curves</a:t>
            </a:r>
            <a:endParaRPr lang="en-US" dirty="0">
              <a:effectLst/>
            </a:endParaRPr>
          </a:p>
        </p:txBody>
      </p:sp>
      <p:sp>
        <p:nvSpPr>
          <p:cNvPr id="3" name="TextBox 2">
            <a:extLst>
              <a:ext uri="{FF2B5EF4-FFF2-40B4-BE49-F238E27FC236}">
                <a16:creationId xmlns:a16="http://schemas.microsoft.com/office/drawing/2014/main" id="{38474703-96C3-F343-BDCB-33A59F168F0A}"/>
              </a:ext>
            </a:extLst>
          </p:cNvPr>
          <p:cNvSpPr txBox="1"/>
          <p:nvPr/>
        </p:nvSpPr>
        <p:spPr>
          <a:xfrm>
            <a:off x="5206701" y="3270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54190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Curves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The Radio </a:t>
            </a:r>
            <a:r>
              <a:rPr lang="en-US"/>
              <a:t>Operator Characteristics </a:t>
            </a:r>
            <a:r>
              <a:rPr lang="en-US" dirty="0"/>
              <a:t>(ROC) curve illustrates the trade-off for all possible thresholds chosen for the two types of error (or correct classification). </a:t>
            </a:r>
          </a:p>
          <a:p>
            <a:endParaRPr lang="en-US" dirty="0"/>
          </a:p>
          <a:p>
            <a:r>
              <a:rPr lang="en-US" dirty="0"/>
              <a:t>The vertical axis displays the true positive predictive value and the horizontal axis depicts the true negative predictive value. </a:t>
            </a:r>
          </a:p>
          <a:p>
            <a:endParaRPr lang="en-US" dirty="0"/>
          </a:p>
          <a:p>
            <a:r>
              <a:rPr lang="en-US" dirty="0"/>
              <a:t>What is the shape of an ideal ROC curve? </a:t>
            </a:r>
          </a:p>
          <a:p>
            <a:endParaRPr lang="en-US" dirty="0">
              <a:effectLst/>
            </a:endParaRPr>
          </a:p>
          <a:p>
            <a:r>
              <a:rPr lang="en-US" dirty="0"/>
              <a:t>See next slide for an example. </a:t>
            </a:r>
          </a:p>
          <a:p>
            <a:endParaRPr lang="el-GR" dirty="0">
              <a:effectLst/>
            </a:endParaRPr>
          </a:p>
        </p:txBody>
      </p:sp>
    </p:spTree>
    <p:extLst>
      <p:ext uri="{BB962C8B-B14F-4D97-AF65-F5344CB8AC3E}">
        <p14:creationId xmlns:p14="http://schemas.microsoft.com/office/powerpoint/2010/main" val="3204083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7270" y="1312433"/>
                <a:ext cx="10327008" cy="4991235"/>
              </a:xfrm>
            </p:spPr>
            <p:txBody>
              <a:bodyPr/>
              <a:lstStyle/>
              <a:p>
                <a:r>
                  <a:rPr lang="en-US" sz="2600" dirty="0"/>
                  <a:t>The model parameters are estimated using </a:t>
                </a:r>
                <a:r>
                  <a:rPr lang="en-US" sz="2600" b="1" i="1" dirty="0"/>
                  <a:t>likelihood theory</a:t>
                </a:r>
                <a:r>
                  <a:rPr lang="en-US" sz="2600" dirty="0"/>
                  <a:t>.  That is the model assumes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𝑌</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𝐵𝑒𝑟𝑛</m:t>
                    </m:r>
                    <m:d>
                      <m:dPr>
                        <m:ctrlPr>
                          <a:rPr lang="en-US" sz="2600" b="0" i="1" smtClean="0">
                            <a:latin typeface="Cambria Math" panose="02040503050406030204" pitchFamily="18" charset="0"/>
                          </a:rPr>
                        </m:ctrlPr>
                      </m:dPr>
                      <m:e>
                        <m:r>
                          <a:rPr lang="en-US" sz="2600" i="1">
                            <a:latin typeface="Cambria Math" panose="02040503050406030204" pitchFamily="18" charset="0"/>
                          </a:rPr>
                          <m:t>𝑝</m:t>
                        </m:r>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1+</m:t>
                            </m:r>
                            <m:sSup>
                              <m:sSupPr>
                                <m:ctrlPr>
                                  <a:rPr lang="en-US" sz="2600" i="1">
                                    <a:latin typeface="Cambria Math" panose="02040503050406030204" pitchFamily="18" charset="0"/>
                                  </a:rPr>
                                </m:ctrlPr>
                              </m:sSupPr>
                              <m:e>
                                <m:r>
                                  <a:rPr lang="en-US" sz="2600" i="1">
                                    <a:latin typeface="Cambria Math" panose="02040503050406030204" pitchFamily="18" charset="0"/>
                                  </a:rPr>
                                  <m:t>𝑒</m:t>
                                </m:r>
                              </m:e>
                              <m:sup>
                                <m:r>
                                  <a:rPr lang="en-US" sz="2600" i="1">
                                    <a:latin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i="1">
                                        <a:latin typeface="Cambria Math" panose="02040503050406030204" pitchFamily="18" charset="0"/>
                                        <a:ea typeface="Cambria Math" panose="02040503050406030204" pitchFamily="18" charset="0"/>
                                      </a:rPr>
                                      <m:t>0</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i="1">
                                        <a:latin typeface="Cambria Math" panose="02040503050406030204" pitchFamily="18" charset="0"/>
                                        <a:ea typeface="Cambria Math" panose="02040503050406030204" pitchFamily="18" charset="0"/>
                                      </a:rPr>
                                      <m:t>1</m:t>
                                    </m:r>
                                  </m:sub>
                                </m:sSub>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𝑋</m:t>
                                    </m:r>
                                  </m:e>
                                  <m:sub>
                                    <m:r>
                                      <a:rPr lang="en-US" sz="2600" i="1">
                                        <a:latin typeface="Cambria Math" panose="02040503050406030204" pitchFamily="18" charset="0"/>
                                        <a:ea typeface="Cambria Math" panose="02040503050406030204" pitchFamily="18" charset="0"/>
                                      </a:rPr>
                                      <m:t>1</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i="1">
                                        <a:latin typeface="Cambria Math" panose="02040503050406030204" pitchFamily="18" charset="0"/>
                                        <a:ea typeface="Cambria Math" panose="02040503050406030204" pitchFamily="18" charset="0"/>
                                      </a:rPr>
                                      <m:t>𝑝</m:t>
                                    </m:r>
                                  </m:sub>
                                </m:sSub>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𝑋</m:t>
                                    </m:r>
                                  </m:e>
                                  <m:sub>
                                    <m:r>
                                      <a:rPr lang="en-US" sz="2600" i="1">
                                        <a:latin typeface="Cambria Math" panose="02040503050406030204" pitchFamily="18" charset="0"/>
                                        <a:ea typeface="Cambria Math" panose="02040503050406030204" pitchFamily="18" charset="0"/>
                                      </a:rPr>
                                      <m:t>𝑝</m:t>
                                    </m:r>
                                  </m:sub>
                                </m:sSub>
                                <m:r>
                                  <a:rPr lang="en-US" sz="2600" i="1">
                                    <a:latin typeface="Cambria Math" panose="02040503050406030204" pitchFamily="18" charset="0"/>
                                  </a:rPr>
                                  <m:t>)</m:t>
                                </m:r>
                              </m:sup>
                            </m:sSup>
                          </m:den>
                        </m:f>
                      </m:e>
                    </m:d>
                  </m:oMath>
                </a14:m>
                <a:r>
                  <a:rPr lang="en-US" sz="2600" dirty="0"/>
                  <a:t>.  Then the </a:t>
                </a:r>
                <a:r>
                  <a:rPr lang="en-US" sz="2600" b="1" i="1" dirty="0"/>
                  <a:t>log-likelihood function </a:t>
                </a:r>
                <a:r>
                  <a:rPr lang="en-US" sz="2600" dirty="0"/>
                  <a:t>is maximized to get the </a:t>
                </a:r>
                <a14:m>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𝛽</m:t>
                        </m:r>
                      </m:e>
                    </m:acc>
                  </m:oMath>
                </a14:m>
                <a:r>
                  <a:rPr lang="en-US" sz="2600" dirty="0"/>
                  <a:t>’s:</a:t>
                </a:r>
              </a:p>
              <a:p>
                <a:endParaRPr lang="en-US" sz="2600" dirty="0"/>
              </a:p>
              <a:p>
                <a:endParaRPr lang="en-US" sz="2600" dirty="0"/>
              </a:p>
              <a:p>
                <a:endParaRPr lang="en-US" sz="2600" dirty="0"/>
              </a:p>
              <a:p>
                <a:br>
                  <a:rPr lang="en-US" sz="2600" dirty="0"/>
                </a:b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7270" y="1312433"/>
                <a:ext cx="10327008" cy="4991235"/>
              </a:xfrm>
              <a:blipFill>
                <a:blip r:embed="rId2"/>
                <a:stretch>
                  <a:fillRect l="-983" t="-10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210B21-0F71-3245-9EFC-BB783A3AE286}"/>
                  </a:ext>
                </a:extLst>
              </p:cNvPr>
              <p:cNvSpPr txBox="1"/>
              <p:nvPr/>
            </p:nvSpPr>
            <p:spPr>
              <a:xfrm>
                <a:off x="847270" y="3142974"/>
                <a:ext cx="10233186" cy="292631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𝐿</m:t>
                            </m:r>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e>
                        </m:d>
                      </m:e>
                    </m:func>
                  </m:oMath>
                </a14:m>
                <a:r>
                  <a:rPr lang="en-US" sz="2400" dirty="0"/>
                  <a:t>= </a:t>
                </a:r>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begChr m:val="["/>
                            <m:endChr m:val="]"/>
                            <m:ctrlPr>
                              <a:rPr lang="en-US" sz="2400" i="1">
                                <a:latin typeface="Cambria Math" panose="02040503050406030204" pitchFamily="18" charset="0"/>
                              </a:rPr>
                            </m:ctrlPr>
                          </m:dPr>
                          <m:e>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𝑝</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𝑝</m:t>
                                                    </m:r>
                                                  </m:sub>
                                                </m:sSub>
                                                <m:r>
                                                  <a:rPr lang="en-US" sz="2400" i="1">
                                                    <a:latin typeface="Cambria Math" panose="02040503050406030204" pitchFamily="18" charset="0"/>
                                                  </a:rPr>
                                                  <m:t>)</m:t>
                                                </m:r>
                                              </m:sup>
                                            </m:sSup>
                                          </m:den>
                                        </m:f>
                                      </m:e>
                                    </m:d>
                                  </m:e>
                                  <m:sup>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p>
                                </m:sSup>
                              </m:e>
                            </m:nary>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𝑝</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𝑝</m:t>
                                                </m:r>
                                              </m:sub>
                                            </m:sSub>
                                            <m:r>
                                              <a:rPr lang="en-US" sz="2400" i="1">
                                                <a:latin typeface="Cambria Math" panose="02040503050406030204" pitchFamily="18" charset="0"/>
                                              </a:rPr>
                                              <m:t>)</m:t>
                                            </m:r>
                                          </m:sup>
                                        </m:sSup>
                                      </m:den>
                                    </m:f>
                                  </m:e>
                                </m:d>
                              </m:e>
                              <m:sup>
                                <m:sSub>
                                  <m:sSubPr>
                                    <m:ctrlPr>
                                      <a:rPr lang="en-US" sz="2400" i="1">
                                        <a:latin typeface="Cambria Math" panose="02040503050406030204" pitchFamily="18" charset="0"/>
                                      </a:rPr>
                                    </m:ctrlPr>
                                  </m:sSubPr>
                                  <m:e>
                                    <m:r>
                                      <a:rPr lang="en-US" sz="2400" i="1">
                                        <a:latin typeface="Cambria Math" panose="02040503050406030204" pitchFamily="18" charset="0"/>
                                      </a:rPr>
                                      <m:t>1−</m:t>
                                    </m:r>
                                    <m:r>
                                      <a:rPr lang="en-US" sz="2400" i="1">
                                        <a:latin typeface="Cambria Math" panose="02040503050406030204" pitchFamily="18" charset="0"/>
                                      </a:rPr>
                                      <m:t>𝑦</m:t>
                                    </m:r>
                                  </m:e>
                                  <m:sub>
                                    <m:r>
                                      <a:rPr lang="en-US" sz="2400" i="1">
                                        <a:latin typeface="Cambria Math" panose="02040503050406030204" pitchFamily="18" charset="0"/>
                                      </a:rPr>
                                      <m:t>𝑖</m:t>
                                    </m:r>
                                  </m:sub>
                                </m:sSub>
                              </m:sup>
                            </m:sSup>
                          </m:e>
                        </m:d>
                      </m:e>
                    </m:func>
                  </m:oMath>
                </a14:m>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begChr m:val="["/>
                              <m:endChr m:val="]"/>
                              <m:ctrlPr>
                                <a:rPr lang="en-US" sz="2400" i="1">
                                  <a:latin typeface="Cambria Math" panose="02040503050406030204" pitchFamily="18" charset="0"/>
                                </a:rPr>
                              </m:ctrlPr>
                            </m:dPr>
                            <m:e>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𝑝</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𝑝</m:t>
                                                  </m:r>
                                                </m:sub>
                                              </m:sSub>
                                              <m:r>
                                                <a:rPr lang="en-US" sz="2400" i="1">
                                                  <a:latin typeface="Cambria Math" panose="02040503050406030204" pitchFamily="18" charset="0"/>
                                                </a:rPr>
                                                <m:t>)</m:t>
                                              </m:r>
                                            </m:sup>
                                          </m:sSup>
                                        </m:e>
                                      </m:d>
                                    </m:e>
                                    <m:sup>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a:rPr lang="en-US" sz="2400" i="1">
                                              <a:latin typeface="Cambria Math" panose="02040503050406030204" pitchFamily="18" charset="0"/>
                                            </a:rPr>
                                            <m:t>𝑦</m:t>
                                          </m:r>
                                        </m:e>
                                        <m:sub>
                                          <m:r>
                                            <a:rPr lang="en-US" sz="2400" i="1">
                                              <a:latin typeface="Cambria Math" panose="02040503050406030204" pitchFamily="18" charset="0"/>
                                            </a:rPr>
                                            <m:t>𝑖</m:t>
                                          </m:r>
                                        </m:sub>
                                      </m:sSub>
                                    </m:sup>
                                  </m:sSup>
                                </m:e>
                              </m:nary>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𝑝</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𝑝</m:t>
                                              </m:r>
                                            </m:sub>
                                          </m:sSub>
                                          <m:r>
                                            <a:rPr lang="en-US" sz="2400" i="1">
                                              <a:latin typeface="Cambria Math" panose="02040503050406030204" pitchFamily="18" charset="0"/>
                                            </a:rPr>
                                            <m:t>)</m:t>
                                          </m:r>
                                        </m:sup>
                                      </m:sSup>
                                    </m:e>
                                  </m:d>
                                </m:e>
                                <m:sup>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b="0" i="1" smtClean="0">
                                      <a:latin typeface="Cambria Math" panose="02040503050406030204" pitchFamily="18" charset="0"/>
                                    </a:rPr>
                                    <m:t>−1</m:t>
                                  </m:r>
                                </m:sup>
                              </m:sSup>
                            </m:e>
                          </m:d>
                        </m:e>
                      </m:func>
                    </m:oMath>
                  </m:oMathPara>
                </a14:m>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𝑝</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𝑝</m:t>
                                              </m:r>
                                            </m:sub>
                                          </m:sSub>
                                          <m:r>
                                            <a:rPr lang="en-US" sz="2400" i="1">
                                              <a:latin typeface="Cambria Math" panose="02040503050406030204" pitchFamily="18" charset="0"/>
                                            </a:rPr>
                                            <m:t>)</m:t>
                                          </m:r>
                                        </m:sup>
                                      </m:sSup>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𝑝</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𝑝</m:t>
                                              </m:r>
                                            </m:sub>
                                          </m:sSub>
                                          <m:r>
                                            <a:rPr lang="en-US" sz="2400" i="1">
                                              <a:latin typeface="Cambria Math" panose="02040503050406030204" pitchFamily="18" charset="0"/>
                                            </a:rPr>
                                            <m:t>)</m:t>
                                          </m:r>
                                        </m:sup>
                                      </m:sSup>
                                    </m:e>
                                  </m:d>
                                </m:e>
                              </m:func>
                            </m:e>
                          </m:d>
                        </m:e>
                      </m:nary>
                    </m:oMath>
                  </m:oMathPara>
                </a14:m>
                <a:endParaRPr lang="en-US" sz="2400" dirty="0"/>
              </a:p>
              <a:p>
                <a:endParaRPr lang="en-US" sz="2400" dirty="0"/>
              </a:p>
            </p:txBody>
          </p:sp>
        </mc:Choice>
        <mc:Fallback xmlns="">
          <p:sp>
            <p:nvSpPr>
              <p:cNvPr id="6" name="TextBox 5">
                <a:extLst>
                  <a:ext uri="{FF2B5EF4-FFF2-40B4-BE49-F238E27FC236}">
                    <a16:creationId xmlns:a16="http://schemas.microsoft.com/office/drawing/2014/main" id="{12210B21-0F71-3245-9EFC-BB783A3AE286}"/>
                  </a:ext>
                </a:extLst>
              </p:cNvPr>
              <p:cNvSpPr txBox="1">
                <a:spLocks noRot="1" noChangeAspect="1" noMove="1" noResize="1" noEditPoints="1" noAdjustHandles="1" noChangeArrowheads="1" noChangeShapeType="1" noTextEdit="1"/>
              </p:cNvSpPr>
              <p:nvPr/>
            </p:nvSpPr>
            <p:spPr>
              <a:xfrm>
                <a:off x="847270" y="3142974"/>
                <a:ext cx="10233186" cy="2926314"/>
              </a:xfrm>
              <a:prstGeom prst="rect">
                <a:avLst/>
              </a:prstGeom>
              <a:blipFill>
                <a:blip r:embed="rId3"/>
                <a:stretch>
                  <a:fillRect l="-4467" t="-19397" b="-49569"/>
                </a:stretch>
              </a:blipFill>
            </p:spPr>
            <p:txBody>
              <a:bodyPr/>
              <a:lstStyle/>
              <a:p>
                <a:r>
                  <a:rPr lang="en-US">
                    <a:noFill/>
                  </a:rPr>
                  <a:t> </a:t>
                </a:r>
              </a:p>
            </p:txBody>
          </p:sp>
        </mc:Fallback>
      </mc:AlternateContent>
    </p:spTree>
    <p:extLst>
      <p:ext uri="{BB962C8B-B14F-4D97-AF65-F5344CB8AC3E}">
        <p14:creationId xmlns:p14="http://schemas.microsoft.com/office/powerpoint/2010/main" val="1851141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Example </a:t>
            </a:r>
            <a:endParaRPr lang="en-US" dirty="0">
              <a:effectLst/>
            </a:endParaRPr>
          </a:p>
        </p:txBody>
      </p:sp>
      <p:pic>
        <p:nvPicPr>
          <p:cNvPr id="5" name="Picture 4">
            <a:extLst>
              <a:ext uri="{FF2B5EF4-FFF2-40B4-BE49-F238E27FC236}">
                <a16:creationId xmlns:a16="http://schemas.microsoft.com/office/drawing/2014/main" id="{36D04FED-61D0-814F-8971-1FAB8B33DC05}"/>
              </a:ext>
            </a:extLst>
          </p:cNvPr>
          <p:cNvPicPr>
            <a:picLocks noChangeAspect="1"/>
          </p:cNvPicPr>
          <p:nvPr/>
        </p:nvPicPr>
        <p:blipFill>
          <a:blip r:embed="rId2"/>
          <a:stretch>
            <a:fillRect/>
          </a:stretch>
        </p:blipFill>
        <p:spPr>
          <a:xfrm>
            <a:off x="2302741" y="1095511"/>
            <a:ext cx="7312313" cy="4869447"/>
          </a:xfrm>
          <a:prstGeom prst="rect">
            <a:avLst/>
          </a:prstGeom>
        </p:spPr>
      </p:pic>
    </p:spTree>
    <p:extLst>
      <p:ext uri="{BB962C8B-B14F-4D97-AF65-F5344CB8AC3E}">
        <p14:creationId xmlns:p14="http://schemas.microsoft.com/office/powerpoint/2010/main" val="1904798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for measuring classifier </a:t>
            </a:r>
            <a:r>
              <a:rPr lang="en-US" dirty="0" err="1"/>
              <a:t>preformance</a:t>
            </a:r>
            <a:r>
              <a:rPr lang="en-US" dirty="0"/>
              <a:t>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The overall performance of a classifier, calculated over all possible thresholds, is given by the area under the ROC curve (’AUC’). </a:t>
            </a:r>
          </a:p>
          <a:p>
            <a:endParaRPr lang="en-US" sz="900" dirty="0"/>
          </a:p>
          <a:p>
            <a:r>
              <a:rPr lang="en-US" dirty="0"/>
              <a:t>An ideal ROC curve will hug the top left corner, so the larger the AUC the better the classifier. </a:t>
            </a:r>
          </a:p>
          <a:p>
            <a:endParaRPr lang="en-US" sz="900" dirty="0"/>
          </a:p>
          <a:p>
            <a:r>
              <a:rPr lang="en-US" dirty="0"/>
              <a:t>What is the worst case scenario for AUC? What is the best case? What is AUC if we independently just flip a coin to perform classification? </a:t>
            </a:r>
          </a:p>
          <a:p>
            <a:endParaRPr lang="en-US" sz="900" dirty="0"/>
          </a:p>
          <a:p>
            <a:r>
              <a:rPr lang="en-US" dirty="0"/>
              <a:t>This AUC then can be use to compare various approaches to classification: Logistic regression, LDA (to come), </a:t>
            </a:r>
            <a:r>
              <a:rPr lang="en-US" i="1" dirty="0"/>
              <a:t>k</a:t>
            </a:r>
            <a:r>
              <a:rPr lang="en-US" dirty="0"/>
              <a:t>-NN, etc... </a:t>
            </a:r>
            <a:endParaRPr lang="en-US" dirty="0">
              <a:effectLst/>
            </a:endParaRPr>
          </a:p>
        </p:txBody>
      </p:sp>
    </p:spTree>
    <p:extLst>
      <p:ext uri="{BB962C8B-B14F-4D97-AF65-F5344CB8AC3E}">
        <p14:creationId xmlns:p14="http://schemas.microsoft.com/office/powerpoint/2010/main" val="996865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p:spTree>
    <p:extLst>
      <p:ext uri="{BB962C8B-B14F-4D97-AF65-F5344CB8AC3E}">
        <p14:creationId xmlns:p14="http://schemas.microsoft.com/office/powerpoint/2010/main" val="2670809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Recall that we could attempt to purely classify each observation based on whether the estimated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from the model was greater than 0.5.</a:t>
                </a:r>
              </a:p>
              <a:p>
                <a:pPr>
                  <a:spcAft>
                    <a:spcPts val="1800"/>
                  </a:spcAft>
                </a:pPr>
                <a:r>
                  <a:rPr lang="en-US" sz="2400" dirty="0"/>
                  <a:t>When dealing with ‘well-separated’ data, logistic regression can work well in performing classification.</a:t>
                </a:r>
              </a:p>
              <a:p>
                <a:pPr>
                  <a:spcAft>
                    <a:spcPts val="1800"/>
                  </a:spcAft>
                </a:pPr>
                <a:r>
                  <a:rPr lang="en-US" sz="2400" dirty="0"/>
                  <a:t>We saw a 2-D plot last time which had two predictors,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2</m:t>
                        </m:r>
                      </m:sub>
                    </m:sSub>
                  </m:oMath>
                </a14:m>
                <a:r>
                  <a:rPr lang="en-US" sz="2400" dirty="0"/>
                  <a:t> and depicted the classes as different colors. A similar one is shown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60519"/>
                </a:stretch>
              </a:blipFill>
            </p:spPr>
            <p:txBody>
              <a:bodyPr/>
              <a:lstStyle/>
              <a:p>
                <a:r>
                  <a:rPr lang="en-US">
                    <a:noFill/>
                  </a:rPr>
                  <a:t> </a:t>
                </a:r>
              </a:p>
            </p:txBody>
          </p:sp>
        </mc:Fallback>
      </mc:AlternateContent>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5706" y="4002753"/>
            <a:ext cx="4247601" cy="2540218"/>
          </a:xfrm>
          <a:prstGeom prst="rect">
            <a:avLst/>
          </a:prstGeom>
        </p:spPr>
      </p:pic>
    </p:spTree>
    <p:extLst>
      <p:ext uri="{BB962C8B-B14F-4D97-AF65-F5344CB8AC3E}">
        <p14:creationId xmlns:p14="http://schemas.microsoft.com/office/powerpoint/2010/main" val="416459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276385" y="983807"/>
            <a:ext cx="5262307" cy="5310323"/>
          </a:xfrm>
        </p:spPr>
      </p:pic>
    </p:spTree>
    <p:extLst>
      <p:ext uri="{BB962C8B-B14F-4D97-AF65-F5344CB8AC3E}">
        <p14:creationId xmlns:p14="http://schemas.microsoft.com/office/powerpoint/2010/main" val="1228548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Would a logistic regression model perform well in classifying the observations in this example? </a:t>
                </a:r>
              </a:p>
              <a:p>
                <a:pPr>
                  <a:spcAft>
                    <a:spcPts val="1200"/>
                  </a:spcAft>
                </a:pPr>
                <a:r>
                  <a:rPr lang="en-US" sz="2400" dirty="0"/>
                  <a:t>What would be a good logistic regression model to classify these points? </a:t>
                </a:r>
              </a:p>
              <a:p>
                <a:pPr>
                  <a:spcAft>
                    <a:spcPts val="1200"/>
                  </a:spcAft>
                </a:pPr>
                <a:r>
                  <a:rPr lang="en-US" sz="2400" dirty="0"/>
                  <a:t>Based on these predictors, two separate logistic regression model were considered that were based on different ordered polynomials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2</m:t>
                        </m:r>
                      </m:sub>
                    </m:sSub>
                  </m:oMath>
                </a14:m>
                <a:r>
                  <a:rPr lang="en-US" sz="2400" dirty="0"/>
                  <a:t> and their interactions.  The ‘circles’ represent the boundary for classification.</a:t>
                </a:r>
              </a:p>
              <a:p>
                <a:pPr>
                  <a:spcAft>
                    <a:spcPts val="1200"/>
                  </a:spcAft>
                </a:pPr>
                <a:r>
                  <a:rPr lang="en-US" sz="2400" dirty="0"/>
                  <a:t>How can the classification boundary be calculated for a logistic regression?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5850"/>
                </a:stretch>
              </a:blipFill>
            </p:spPr>
            <p:txBody>
              <a:bodyPr/>
              <a:lstStyle/>
              <a:p>
                <a:r>
                  <a:rPr lang="en-US">
                    <a:noFill/>
                  </a:rPr>
                  <a:t> </a:t>
                </a:r>
              </a:p>
            </p:txBody>
          </p:sp>
        </mc:Fallback>
      </mc:AlternateContent>
    </p:spTree>
    <p:extLst>
      <p:ext uri="{BB962C8B-B14F-4D97-AF65-F5344CB8AC3E}">
        <p14:creationId xmlns:p14="http://schemas.microsoft.com/office/powerpoint/2010/main" val="95778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sp>
        <p:nvSpPr>
          <p:cNvPr id="3" name="Content Placeholder 2"/>
          <p:cNvSpPr>
            <a:spLocks noGrp="1"/>
          </p:cNvSpPr>
          <p:nvPr>
            <p:ph idx="1"/>
          </p:nvPr>
        </p:nvSpPr>
        <p:spPr/>
        <p:txBody>
          <a:bodyPr/>
          <a:lstStyle/>
          <a:p>
            <a:pPr>
              <a:spcAft>
                <a:spcPts val="1200"/>
              </a:spcAft>
            </a:pPr>
            <a:r>
              <a:rPr lang="en-US" sz="2400" dirty="0"/>
              <a:t>In this plot, which classification boundary performs better?  How can you tell?  How would you make this determination in an actual data example? </a:t>
            </a:r>
          </a:p>
          <a:p>
            <a:pPr>
              <a:spcAft>
                <a:spcPts val="1200"/>
              </a:spcAft>
            </a:pPr>
            <a:r>
              <a:rPr lang="en-US" sz="2400" dirty="0"/>
              <a:t>We could determine the misclassification rates in left out validation or test set(s).</a:t>
            </a:r>
          </a:p>
        </p:txBody>
      </p:sp>
      <p:pic>
        <p:nvPicPr>
          <p:cNvPr id="4" name="Content Placeholder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57600" y="2633885"/>
            <a:ext cx="3747751" cy="3781948"/>
          </a:xfrm>
          <a:prstGeom prst="rect">
            <a:avLst/>
          </a:prstGeom>
          <a:ln>
            <a:noFill/>
          </a:ln>
        </p:spPr>
      </p:pic>
    </p:spTree>
    <p:extLst>
      <p:ext uri="{BB962C8B-B14F-4D97-AF65-F5344CB8AC3E}">
        <p14:creationId xmlns:p14="http://schemas.microsoft.com/office/powerpoint/2010/main" val="157357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7005</TotalTime>
  <Words>2264</Words>
  <Application>Microsoft Macintosh PowerPoint</Application>
  <PresentationFormat>Widescreen</PresentationFormat>
  <Paragraphs>239</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Cambria Math</vt:lpstr>
      <vt:lpstr>Karla</vt:lpstr>
      <vt:lpstr>GEC_template</vt:lpstr>
      <vt:lpstr>Lecture 11: Logistic Regression Extensions  and Evaluating Classification </vt:lpstr>
      <vt:lpstr>Lecture Outline</vt:lpstr>
      <vt:lpstr>Multiple Logistic Regression: the model</vt:lpstr>
      <vt:lpstr>Multiple Logistic Regression: Estimation</vt:lpstr>
      <vt:lpstr>Classification Boundaries</vt:lpstr>
      <vt:lpstr>Classification boundaries</vt:lpstr>
      <vt:lpstr>2D Classification in Logistic Regression: an Example</vt:lpstr>
      <vt:lpstr>2D Classification in Logistic Regression: an Example</vt:lpstr>
      <vt:lpstr>2D Classification in Logistic Regression: an Example</vt:lpstr>
      <vt:lpstr>Regularization in Logistic Regression</vt:lpstr>
      <vt:lpstr>Review: Regularization in Linear Regression</vt:lpstr>
      <vt:lpstr>Review: Regularization in Linear Regression</vt:lpstr>
      <vt:lpstr>Loss function in Logistic Regression</vt:lpstr>
      <vt:lpstr>Regularization in Logistic Regression</vt:lpstr>
      <vt:lpstr>Regularization in Logistic Regression: an Example </vt:lpstr>
      <vt:lpstr>Regularization in Logistic Regression: an Example </vt:lpstr>
      <vt:lpstr>Regularization in Logistic Regression: tuning λ</vt:lpstr>
      <vt:lpstr>Multinomial Logistic Regression </vt:lpstr>
      <vt:lpstr>Logistic Regression for predicting more than 2 Classes </vt:lpstr>
      <vt:lpstr>Multinomial Logistic Regression </vt:lpstr>
      <vt:lpstr>Multinomial Logistic Regression (cont.) </vt:lpstr>
      <vt:lpstr>One vs. Rest (ovr) Logistic Regression </vt:lpstr>
      <vt:lpstr>OVR Logistic Regression in Python </vt:lpstr>
      <vt:lpstr>Classification for more than 2 Categories </vt:lpstr>
      <vt:lpstr>Classification for more than 2 Categories </vt:lpstr>
      <vt:lpstr>Softmax</vt:lpstr>
      <vt:lpstr>Classification for more than 2 Categories in sklearn</vt:lpstr>
      <vt:lpstr>Bayes Theorem and Misclassification Rates </vt:lpstr>
      <vt:lpstr>Bayes’ Theorem </vt:lpstr>
      <vt:lpstr>Diagnostic Testing </vt:lpstr>
      <vt:lpstr>Diagnostic Testing (cont.) </vt:lpstr>
      <vt:lpstr>Diagnostic Testing </vt:lpstr>
      <vt:lpstr>Why do we care?</vt:lpstr>
      <vt:lpstr>Error in Classification</vt:lpstr>
      <vt:lpstr>Confusion table </vt:lpstr>
      <vt:lpstr>Bayes’ Classifier Choice </vt:lpstr>
      <vt:lpstr>Other Confusion tables </vt:lpstr>
      <vt:lpstr>ROC Curves</vt:lpstr>
      <vt:lpstr>ROC Curves </vt:lpstr>
      <vt:lpstr>ROC Curve Example </vt:lpstr>
      <vt:lpstr>ROC Curve for measuring classifier preformance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189</cp:revision>
  <cp:lastPrinted>2018-10-17T17:20:22Z</cp:lastPrinted>
  <dcterms:created xsi:type="dcterms:W3CDTF">2018-07-11T02:31:23Z</dcterms:created>
  <dcterms:modified xsi:type="dcterms:W3CDTF">2018-10-17T20:01:59Z</dcterms:modified>
</cp:coreProperties>
</file>